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4" r:id="rId1"/>
  </p:sldMasterIdLst>
  <p:notesMasterIdLst>
    <p:notesMasterId r:id="rId51"/>
  </p:notesMasterIdLst>
  <p:handoutMasterIdLst>
    <p:handoutMasterId r:id="rId52"/>
  </p:handoutMasterIdLst>
  <p:sldIdLst>
    <p:sldId id="337" r:id="rId2"/>
    <p:sldId id="276" r:id="rId3"/>
    <p:sldId id="1725" r:id="rId4"/>
    <p:sldId id="1726" r:id="rId5"/>
    <p:sldId id="1727" r:id="rId6"/>
    <p:sldId id="1762" r:id="rId7"/>
    <p:sldId id="1728" r:id="rId8"/>
    <p:sldId id="1729" r:id="rId9"/>
    <p:sldId id="1730" r:id="rId10"/>
    <p:sldId id="1738" r:id="rId11"/>
    <p:sldId id="1731" r:id="rId12"/>
    <p:sldId id="1732" r:id="rId13"/>
    <p:sldId id="1786" r:id="rId14"/>
    <p:sldId id="1693" r:id="rId15"/>
    <p:sldId id="1778" r:id="rId16"/>
    <p:sldId id="1742" r:id="rId17"/>
    <p:sldId id="1740" r:id="rId18"/>
    <p:sldId id="1743" r:id="rId19"/>
    <p:sldId id="1673" r:id="rId20"/>
    <p:sldId id="1781" r:id="rId21"/>
    <p:sldId id="1753" r:id="rId22"/>
    <p:sldId id="1757" r:id="rId23"/>
    <p:sldId id="1754" r:id="rId24"/>
    <p:sldId id="1755" r:id="rId25"/>
    <p:sldId id="1782" r:id="rId26"/>
    <p:sldId id="1772" r:id="rId27"/>
    <p:sldId id="1773" r:id="rId28"/>
    <p:sldId id="1756" r:id="rId29"/>
    <p:sldId id="1758" r:id="rId30"/>
    <p:sldId id="1675" r:id="rId31"/>
    <p:sldId id="1779" r:id="rId32"/>
    <p:sldId id="1783" r:id="rId33"/>
    <p:sldId id="1760" r:id="rId34"/>
    <p:sldId id="1761" r:id="rId35"/>
    <p:sldId id="1787" r:id="rId36"/>
    <p:sldId id="1764" r:id="rId37"/>
    <p:sldId id="1765" r:id="rId38"/>
    <p:sldId id="1766" r:id="rId39"/>
    <p:sldId id="1784" r:id="rId40"/>
    <p:sldId id="1767" r:id="rId41"/>
    <p:sldId id="1771" r:id="rId42"/>
    <p:sldId id="1769" r:id="rId43"/>
    <p:sldId id="1788" r:id="rId44"/>
    <p:sldId id="1770" r:id="rId45"/>
    <p:sldId id="1785" r:id="rId46"/>
    <p:sldId id="1777" r:id="rId47"/>
    <p:sldId id="1775" r:id="rId48"/>
    <p:sldId id="1776" r:id="rId49"/>
    <p:sldId id="1780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38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uel Garcia" initials="S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870078"/>
    <a:srgbClr val="760068"/>
    <a:srgbClr val="B49BB0"/>
    <a:srgbClr val="AAAAAA"/>
    <a:srgbClr val="521B93"/>
    <a:srgbClr val="BFBFBF"/>
    <a:srgbClr val="500048"/>
    <a:srgbClr val="0096FF"/>
    <a:srgbClr val="7A8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62" autoAdjust="0"/>
    <p:restoredTop sz="88087" autoAdjust="0"/>
  </p:normalViewPr>
  <p:slideViewPr>
    <p:cSldViewPr snapToGrid="0" showGuides="1">
      <p:cViewPr varScale="1">
        <p:scale>
          <a:sx n="124" d="100"/>
          <a:sy n="124" d="100"/>
        </p:scale>
        <p:origin x="182" y="106"/>
      </p:cViewPr>
      <p:guideLst>
        <p:guide orient="horz" pos="2001"/>
        <p:guide pos="38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01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7D45F-9B06-4FD6-B80D-63AF92FC02D4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3F7F3-BE4C-4D86-9918-24458AE0A2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F98C7-9395-4E9A-96EC-DE4C39432AA7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64DB0-CCE3-4363-801A-A01AADC639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教会模型寻找对应的信息并进行推理 最终给出答案</a:t>
            </a:r>
            <a:endParaRPr lang="en-US" altLang="zh-CN" dirty="0"/>
          </a:p>
          <a:p>
            <a:r>
              <a:rPr lang="zh-CN" altLang="en-US" dirty="0"/>
              <a:t>局限于是否 </a:t>
            </a:r>
            <a:r>
              <a:rPr lang="en-US" altLang="zh-CN" dirty="0"/>
              <a:t>ABCD</a:t>
            </a:r>
            <a:r>
              <a:rPr lang="zh-CN" altLang="en-US" dirty="0"/>
              <a:t>的选项 少有长回答</a:t>
            </a:r>
            <a:endParaRPr lang="en-US" altLang="zh-CN" dirty="0"/>
          </a:p>
          <a:p>
            <a:r>
              <a:rPr lang="zh-CN" altLang="en-US" dirty="0"/>
              <a:t>训练中的逻辑较短，使用较长的逻辑可能教会模型抽象的能力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06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444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05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662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606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F619B-ABC0-4D58-B867-204C729E834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871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F619B-ABC0-4D58-B867-204C729E834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687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F619B-ABC0-4D58-B867-204C729E834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284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注意力机制：寻找重要的信息，丢弃不重要的信息</a:t>
            </a:r>
            <a:endParaRPr lang="en-US" altLang="zh-CN" dirty="0"/>
          </a:p>
          <a:p>
            <a:r>
              <a:rPr lang="zh-CN" altLang="en-US" dirty="0"/>
              <a:t>将提问与背景信息结合起来的基础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936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https://arxiv.org/pdf/2101.06840.pdf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3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C821-51AF-415E-BF5B-CDCDE3466362}" type="datetime1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576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C821-51AF-415E-BF5B-CDCDE3466362}" type="datetime1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253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C821-51AF-415E-BF5B-CDCDE3466362}" type="datetime1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623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2697654"/>
            <a:ext cx="12192000" cy="1462692"/>
            <a:chOff x="0" y="2878638"/>
            <a:chExt cx="9144000" cy="1034852"/>
          </a:xfrm>
        </p:grpSpPr>
        <p:sp>
          <p:nvSpPr>
            <p:cNvPr id="7" name="矩形 6"/>
            <p:cNvSpPr/>
            <p:nvPr/>
          </p:nvSpPr>
          <p:spPr>
            <a:xfrm>
              <a:off x="0" y="3607982"/>
              <a:ext cx="9144000" cy="305508"/>
            </a:xfrm>
            <a:prstGeom prst="rect">
              <a:avLst/>
            </a:prstGeom>
            <a:solidFill>
              <a:srgbClr val="453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878638"/>
              <a:ext cx="9144000" cy="729343"/>
            </a:xfrm>
            <a:prstGeom prst="rect">
              <a:avLst/>
            </a:prstGeom>
            <a:solidFill>
              <a:srgbClr val="6A00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10936195" y="1892024"/>
            <a:ext cx="871416" cy="653562"/>
            <a:chOff x="10920675" y="2008140"/>
            <a:chExt cx="576000" cy="576000"/>
          </a:xfrm>
        </p:grpSpPr>
        <p:sp>
          <p:nvSpPr>
            <p:cNvPr id="11" name="矩形 10"/>
            <p:cNvSpPr/>
            <p:nvPr/>
          </p:nvSpPr>
          <p:spPr>
            <a:xfrm>
              <a:off x="11172675" y="2260140"/>
              <a:ext cx="324000" cy="324000"/>
            </a:xfrm>
            <a:prstGeom prst="rect">
              <a:avLst/>
            </a:prstGeom>
            <a:solidFill>
              <a:srgbClr val="870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920675" y="2008140"/>
              <a:ext cx="252000" cy="252000"/>
            </a:xfrm>
            <a:prstGeom prst="rect">
              <a:avLst/>
            </a:prstGeom>
            <a:solidFill>
              <a:srgbClr val="6A00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11026466" y="2954360"/>
            <a:ext cx="781145" cy="516114"/>
          </a:xfrm>
          <a:custGeom>
            <a:avLst/>
            <a:gdLst>
              <a:gd name="T0" fmla="*/ 17 w 68"/>
              <a:gd name="T1" fmla="*/ 26 h 60"/>
              <a:gd name="T2" fmla="*/ 33 w 68"/>
              <a:gd name="T3" fmla="*/ 31 h 60"/>
              <a:gd name="T4" fmla="*/ 33 w 68"/>
              <a:gd name="T5" fmla="*/ 31 h 60"/>
              <a:gd name="T6" fmla="*/ 49 w 68"/>
              <a:gd name="T7" fmla="*/ 26 h 60"/>
              <a:gd name="T8" fmla="*/ 34 w 68"/>
              <a:gd name="T9" fmla="*/ 18 h 60"/>
              <a:gd name="T10" fmla="*/ 59 w 68"/>
              <a:gd name="T11" fmla="*/ 16 h 60"/>
              <a:gd name="T12" fmla="*/ 55 w 68"/>
              <a:gd name="T13" fmla="*/ 23 h 60"/>
              <a:gd name="T14" fmla="*/ 56 w 68"/>
              <a:gd name="T15" fmla="*/ 15 h 60"/>
              <a:gd name="T16" fmla="*/ 56 w 68"/>
              <a:gd name="T17" fmla="*/ 12 h 60"/>
              <a:gd name="T18" fmla="*/ 52 w 68"/>
              <a:gd name="T19" fmla="*/ 23 h 60"/>
              <a:gd name="T20" fmla="*/ 68 w 68"/>
              <a:gd name="T21" fmla="*/ 32 h 60"/>
              <a:gd name="T22" fmla="*/ 68 w 68"/>
              <a:gd name="T23" fmla="*/ 34 h 60"/>
              <a:gd name="T24" fmla="*/ 67 w 68"/>
              <a:gd name="T25" fmla="*/ 34 h 60"/>
              <a:gd name="T26" fmla="*/ 29 w 68"/>
              <a:gd name="T27" fmla="*/ 50 h 60"/>
              <a:gd name="T28" fmla="*/ 68 w 68"/>
              <a:gd name="T29" fmla="*/ 45 h 60"/>
              <a:gd name="T30" fmla="*/ 30 w 68"/>
              <a:gd name="T31" fmla="*/ 60 h 60"/>
              <a:gd name="T32" fmla="*/ 28 w 68"/>
              <a:gd name="T33" fmla="*/ 59 h 60"/>
              <a:gd name="T34" fmla="*/ 3 w 68"/>
              <a:gd name="T35" fmla="*/ 25 h 60"/>
              <a:gd name="T36" fmla="*/ 14 w 68"/>
              <a:gd name="T37" fmla="*/ 23 h 60"/>
              <a:gd name="T38" fmla="*/ 1 w 68"/>
              <a:gd name="T39" fmla="*/ 10 h 60"/>
              <a:gd name="T40" fmla="*/ 32 w 68"/>
              <a:gd name="T41" fmla="*/ 0 h 60"/>
              <a:gd name="T42" fmla="*/ 65 w 68"/>
              <a:gd name="T43" fmla="*/ 9 h 60"/>
              <a:gd name="T44" fmla="*/ 59 w 68"/>
              <a:gd name="T45" fmla="*/ 14 h 60"/>
              <a:gd name="T46" fmla="*/ 59 w 68"/>
              <a:gd name="T47" fmla="*/ 16 h 60"/>
              <a:gd name="T48" fmla="*/ 58 w 68"/>
              <a:gd name="T49" fmla="*/ 9 h 60"/>
              <a:gd name="T50" fmla="*/ 33 w 68"/>
              <a:gd name="T51" fmla="*/ 4 h 60"/>
              <a:gd name="T52" fmla="*/ 33 w 68"/>
              <a:gd name="T53" fmla="*/ 8 h 60"/>
              <a:gd name="T54" fmla="*/ 54 w 68"/>
              <a:gd name="T55" fmla="*/ 10 h 60"/>
              <a:gd name="T56" fmla="*/ 32 w 68"/>
              <a:gd name="T57" fmla="*/ 53 h 60"/>
              <a:gd name="T58" fmla="*/ 67 w 68"/>
              <a:gd name="T59" fmla="*/ 42 h 60"/>
              <a:gd name="T60" fmla="*/ 32 w 68"/>
              <a:gd name="T61" fmla="*/ 49 h 60"/>
              <a:gd name="T62" fmla="*/ 67 w 68"/>
              <a:gd name="T63" fmla="*/ 40 h 60"/>
              <a:gd name="T64" fmla="*/ 32 w 68"/>
              <a:gd name="T65" fmla="*/ 49 h 60"/>
              <a:gd name="T66" fmla="*/ 32 w 68"/>
              <a:gd name="T67" fmla="*/ 47 h 60"/>
              <a:gd name="T68" fmla="*/ 67 w 68"/>
              <a:gd name="T69" fmla="*/ 36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8" h="60">
                <a:moveTo>
                  <a:pt x="17" y="14"/>
                </a:move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8" y="27"/>
                  <a:pt x="18" y="27"/>
                </a:cubicBezTo>
                <a:cubicBezTo>
                  <a:pt x="22" y="28"/>
                  <a:pt x="29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6" y="31"/>
                  <a:pt x="39" y="30"/>
                  <a:pt x="41" y="30"/>
                </a:cubicBezTo>
                <a:cubicBezTo>
                  <a:pt x="45" y="29"/>
                  <a:pt x="47" y="27"/>
                  <a:pt x="49" y="26"/>
                </a:cubicBezTo>
                <a:cubicBezTo>
                  <a:pt x="49" y="14"/>
                  <a:pt x="49" y="14"/>
                  <a:pt x="49" y="14"/>
                </a:cubicBezTo>
                <a:cubicBezTo>
                  <a:pt x="34" y="18"/>
                  <a:pt x="34" y="18"/>
                  <a:pt x="34" y="18"/>
                </a:cubicBezTo>
                <a:cubicBezTo>
                  <a:pt x="17" y="14"/>
                  <a:pt x="17" y="14"/>
                  <a:pt x="17" y="14"/>
                </a:cubicBezTo>
                <a:close/>
                <a:moveTo>
                  <a:pt x="59" y="16"/>
                </a:moveTo>
                <a:cubicBezTo>
                  <a:pt x="61" y="23"/>
                  <a:pt x="61" y="23"/>
                  <a:pt x="61" y="23"/>
                </a:cubicBezTo>
                <a:cubicBezTo>
                  <a:pt x="59" y="25"/>
                  <a:pt x="57" y="25"/>
                  <a:pt x="55" y="23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16"/>
                  <a:pt x="56" y="16"/>
                  <a:pt x="56" y="15"/>
                </a:cubicBezTo>
                <a:cubicBezTo>
                  <a:pt x="56" y="15"/>
                  <a:pt x="56" y="14"/>
                  <a:pt x="56" y="14"/>
                </a:cubicBezTo>
                <a:cubicBezTo>
                  <a:pt x="56" y="12"/>
                  <a:pt x="56" y="12"/>
                  <a:pt x="56" y="12"/>
                </a:cubicBezTo>
                <a:cubicBezTo>
                  <a:pt x="52" y="13"/>
                  <a:pt x="52" y="13"/>
                  <a:pt x="52" y="13"/>
                </a:cubicBezTo>
                <a:cubicBezTo>
                  <a:pt x="52" y="23"/>
                  <a:pt x="52" y="23"/>
                  <a:pt x="52" y="23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46"/>
                  <a:pt x="29" y="48"/>
                  <a:pt x="29" y="50"/>
                </a:cubicBezTo>
                <a:cubicBezTo>
                  <a:pt x="29" y="52"/>
                  <a:pt x="29" y="54"/>
                  <a:pt x="30" y="56"/>
                </a:cubicBezTo>
                <a:cubicBezTo>
                  <a:pt x="68" y="45"/>
                  <a:pt x="68" y="45"/>
                  <a:pt x="68" y="45"/>
                </a:cubicBezTo>
                <a:cubicBezTo>
                  <a:pt x="68" y="48"/>
                  <a:pt x="68" y="48"/>
                  <a:pt x="68" y="48"/>
                </a:cubicBezTo>
                <a:cubicBezTo>
                  <a:pt x="30" y="60"/>
                  <a:pt x="30" y="60"/>
                  <a:pt x="30" y="60"/>
                </a:cubicBezTo>
                <a:cubicBezTo>
                  <a:pt x="29" y="60"/>
                  <a:pt x="29" y="60"/>
                  <a:pt x="29" y="60"/>
                </a:cubicBezTo>
                <a:cubicBezTo>
                  <a:pt x="28" y="59"/>
                  <a:pt x="28" y="59"/>
                  <a:pt x="28" y="59"/>
                </a:cubicBezTo>
                <a:cubicBezTo>
                  <a:pt x="3" y="38"/>
                  <a:pt x="3" y="38"/>
                  <a:pt x="3" y="38"/>
                </a:cubicBezTo>
                <a:cubicBezTo>
                  <a:pt x="2" y="34"/>
                  <a:pt x="1" y="30"/>
                  <a:pt x="3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13"/>
                  <a:pt x="14" y="13"/>
                  <a:pt x="14" y="13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8"/>
                  <a:pt x="0" y="8"/>
                  <a:pt x="0" y="8"/>
                </a:cubicBezTo>
                <a:cubicBezTo>
                  <a:pt x="32" y="0"/>
                  <a:pt x="32" y="0"/>
                  <a:pt x="32" y="0"/>
                </a:cubicBezTo>
                <a:cubicBezTo>
                  <a:pt x="65" y="7"/>
                  <a:pt x="65" y="7"/>
                  <a:pt x="65" y="7"/>
                </a:cubicBezTo>
                <a:cubicBezTo>
                  <a:pt x="65" y="9"/>
                  <a:pt x="65" y="9"/>
                  <a:pt x="65" y="9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5"/>
                  <a:pt x="59" y="15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54" y="10"/>
                </a:moveTo>
                <a:cubicBezTo>
                  <a:pt x="58" y="9"/>
                  <a:pt x="58" y="9"/>
                  <a:pt x="58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4"/>
                  <a:pt x="34" y="4"/>
                  <a:pt x="33" y="4"/>
                </a:cubicBezTo>
                <a:cubicBezTo>
                  <a:pt x="31" y="4"/>
                  <a:pt x="29" y="5"/>
                  <a:pt x="29" y="6"/>
                </a:cubicBezTo>
                <a:cubicBezTo>
                  <a:pt x="29" y="7"/>
                  <a:pt x="31" y="8"/>
                  <a:pt x="33" y="8"/>
                </a:cubicBezTo>
                <a:cubicBezTo>
                  <a:pt x="34" y="8"/>
                  <a:pt x="35" y="8"/>
                  <a:pt x="36" y="7"/>
                </a:cubicBezTo>
                <a:cubicBezTo>
                  <a:pt x="54" y="10"/>
                  <a:pt x="54" y="10"/>
                  <a:pt x="54" y="10"/>
                </a:cubicBezTo>
                <a:close/>
                <a:moveTo>
                  <a:pt x="32" y="52"/>
                </a:moveTo>
                <a:cubicBezTo>
                  <a:pt x="32" y="53"/>
                  <a:pt x="32" y="53"/>
                  <a:pt x="32" y="53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2"/>
                  <a:pt x="67" y="42"/>
                  <a:pt x="67" y="42"/>
                </a:cubicBezTo>
                <a:cubicBezTo>
                  <a:pt x="32" y="52"/>
                  <a:pt x="32" y="52"/>
                  <a:pt x="32" y="52"/>
                </a:cubicBezTo>
                <a:close/>
                <a:moveTo>
                  <a:pt x="32" y="49"/>
                </a:moveTo>
                <a:cubicBezTo>
                  <a:pt x="32" y="49"/>
                  <a:pt x="32" y="49"/>
                  <a:pt x="32" y="49"/>
                </a:cubicBezTo>
                <a:cubicBezTo>
                  <a:pt x="67" y="40"/>
                  <a:pt x="67" y="40"/>
                  <a:pt x="67" y="40"/>
                </a:cubicBezTo>
                <a:cubicBezTo>
                  <a:pt x="67" y="39"/>
                  <a:pt x="67" y="39"/>
                  <a:pt x="67" y="39"/>
                </a:cubicBezTo>
                <a:cubicBezTo>
                  <a:pt x="32" y="49"/>
                  <a:pt x="32" y="49"/>
                  <a:pt x="32" y="49"/>
                </a:cubicBezTo>
                <a:close/>
                <a:moveTo>
                  <a:pt x="31" y="46"/>
                </a:moveTo>
                <a:cubicBezTo>
                  <a:pt x="32" y="47"/>
                  <a:pt x="32" y="47"/>
                  <a:pt x="32" y="47"/>
                </a:cubicBezTo>
                <a:cubicBezTo>
                  <a:pt x="67" y="37"/>
                  <a:pt x="67" y="37"/>
                  <a:pt x="67" y="37"/>
                </a:cubicBezTo>
                <a:cubicBezTo>
                  <a:pt x="67" y="36"/>
                  <a:pt x="67" y="36"/>
                  <a:pt x="67" y="36"/>
                </a:cubicBezTo>
                <a:lnTo>
                  <a:pt x="31" y="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0"/>
          </p:nvPr>
        </p:nvSpPr>
        <p:spPr>
          <a:xfrm>
            <a:off x="2587484" y="2695225"/>
            <a:ext cx="8438981" cy="10308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b="1" i="0" baseline="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2587484" y="3738042"/>
            <a:ext cx="8438981" cy="4223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2"/>
          </p:nvPr>
        </p:nvSpPr>
        <p:spPr>
          <a:xfrm>
            <a:off x="6658709" y="4846566"/>
            <a:ext cx="5148903" cy="914400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5A443C8-F527-4088-972A-1B628FCB18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88" y="2434992"/>
            <a:ext cx="1652321" cy="207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49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1126957" y="6320412"/>
            <a:ext cx="739436" cy="537587"/>
          </a:xfrm>
          <a:prstGeom prst="rect">
            <a:avLst/>
          </a:prstGeom>
          <a:solidFill>
            <a:srgbClr val="6A0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10801349" y="6406644"/>
            <a:ext cx="1390651" cy="365125"/>
          </a:xfrm>
        </p:spPr>
        <p:txBody>
          <a:bodyPr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60768" y="120576"/>
            <a:ext cx="871416" cy="653562"/>
            <a:chOff x="10920675" y="2008140"/>
            <a:chExt cx="576000" cy="576000"/>
          </a:xfrm>
        </p:grpSpPr>
        <p:sp>
          <p:nvSpPr>
            <p:cNvPr id="14" name="矩形 13"/>
            <p:cNvSpPr/>
            <p:nvPr/>
          </p:nvSpPr>
          <p:spPr>
            <a:xfrm>
              <a:off x="11172675" y="2260140"/>
              <a:ext cx="324000" cy="324000"/>
            </a:xfrm>
            <a:prstGeom prst="rect">
              <a:avLst/>
            </a:prstGeom>
            <a:solidFill>
              <a:srgbClr val="870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920675" y="2008140"/>
              <a:ext cx="252000" cy="252000"/>
            </a:xfrm>
            <a:prstGeom prst="rect">
              <a:avLst/>
            </a:prstGeom>
            <a:solidFill>
              <a:srgbClr val="6A00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7" name="文本占位符 16"/>
          <p:cNvSpPr>
            <a:spLocks noGrp="1"/>
          </p:cNvSpPr>
          <p:nvPr>
            <p:ph type="body" sz="quarter" idx="13"/>
          </p:nvPr>
        </p:nvSpPr>
        <p:spPr>
          <a:xfrm>
            <a:off x="1032184" y="328713"/>
            <a:ext cx="10834208" cy="523220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 i="0" baseline="0"/>
            </a:lvl1pPr>
          </a:lstStyle>
          <a:p>
            <a:pPr lvl="0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991063-E634-4E39-A87D-9AB781C94A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76" y="6406643"/>
            <a:ext cx="1148151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35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C821-51AF-415E-BF5B-CDCDE3466362}" type="datetime1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350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C821-51AF-415E-BF5B-CDCDE3466362}" type="datetime1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344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C821-51AF-415E-BF5B-CDCDE3466362}" type="datetime1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488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C821-51AF-415E-BF5B-CDCDE3466362}" type="datetime1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92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C821-51AF-415E-BF5B-CDCDE3466362}" type="datetime1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9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730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C821-51AF-415E-BF5B-CDCDE3466362}" type="datetime1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225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C821-51AF-415E-BF5B-CDCDE3466362}" type="datetime1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366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4C821-51AF-415E-BF5B-CDCDE3466362}" type="datetime1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19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8" r:id="rId1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title" idx="4294967295"/>
          </p:nvPr>
        </p:nvSpPr>
        <p:spPr>
          <a:xfrm>
            <a:off x="1914525" y="2719388"/>
            <a:ext cx="9205913" cy="103028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大模型辅助软件开发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377F888-955A-4A83-B583-E053959CF388}"/>
              </a:ext>
            </a:extLst>
          </p:cNvPr>
          <p:cNvSpPr txBox="1">
            <a:spLocks/>
          </p:cNvSpPr>
          <p:nvPr/>
        </p:nvSpPr>
        <p:spPr>
          <a:xfrm>
            <a:off x="7399413" y="4747446"/>
            <a:ext cx="4792587" cy="68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ea typeface="隶书" panose="02010509060101010101" pitchFamily="49" charset="-122"/>
                <a:cs typeface="Calibri" panose="020F0502020204030204" charset="0"/>
              </a:rPr>
              <a:t>南京大学软件研发效能实验室</a:t>
            </a:r>
            <a:endParaRPr lang="en-US" altLang="zh-CN" sz="2800" dirty="0">
              <a:ea typeface="隶书" panose="02010509060101010101" pitchFamily="49" charset="-122"/>
              <a:cs typeface="Calibri" panose="020F0502020204030204" charset="0"/>
            </a:endParaRPr>
          </a:p>
          <a:p>
            <a:pPr algn="ctr"/>
            <a:endParaRPr lang="zh-CN" altLang="en-US" dirty="0">
              <a:latin typeface="Times New Roman" panose="02020603050405020304" pitchFamily="36" charset="0"/>
              <a:ea typeface="+mj-ea"/>
              <a:cs typeface="Times New Roman" panose="02020603050405020304" pitchFamily="36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1154C6-1997-41C8-AFF5-55B4FACF8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370" y="5537325"/>
            <a:ext cx="2857500" cy="476250"/>
          </a:xfrm>
          <a:prstGeom prst="rect">
            <a:avLst/>
          </a:prstGeom>
        </p:spPr>
      </p:pic>
      <p:sp>
        <p:nvSpPr>
          <p:cNvPr id="3" name="文本占位符 1">
            <a:extLst>
              <a:ext uri="{FF2B5EF4-FFF2-40B4-BE49-F238E27FC236}">
                <a16:creationId xmlns:a16="http://schemas.microsoft.com/office/drawing/2014/main" id="{85D2894F-5584-9991-09CD-BFBA30F63556}"/>
              </a:ext>
            </a:extLst>
          </p:cNvPr>
          <p:cNvSpPr txBox="1">
            <a:spLocks/>
          </p:cNvSpPr>
          <p:nvPr/>
        </p:nvSpPr>
        <p:spPr>
          <a:xfrm>
            <a:off x="9363012" y="3429000"/>
            <a:ext cx="2913545" cy="1030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2024-11-06</a:t>
            </a:r>
          </a:p>
        </p:txBody>
      </p:sp>
      <p:sp>
        <p:nvSpPr>
          <p:cNvPr id="4" name="文本占位符 5">
            <a:extLst>
              <a:ext uri="{FF2B5EF4-FFF2-40B4-BE49-F238E27FC236}">
                <a16:creationId xmlns:a16="http://schemas.microsoft.com/office/drawing/2014/main" id="{9A5CDCDD-21F2-A5B6-6839-8B4853470A54}"/>
              </a:ext>
            </a:extLst>
          </p:cNvPr>
          <p:cNvSpPr txBox="1">
            <a:spLocks/>
          </p:cNvSpPr>
          <p:nvPr/>
        </p:nvSpPr>
        <p:spPr>
          <a:xfrm>
            <a:off x="10023002" y="4116387"/>
            <a:ext cx="1771117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ea typeface="隶书" panose="02010509060101010101" pitchFamily="49" charset="-122"/>
                <a:cs typeface="Calibri" panose="020F0502020204030204" charset="0"/>
              </a:rPr>
              <a:t>于永达</a:t>
            </a:r>
            <a:endParaRPr lang="zh-CN" altLang="en-US" sz="1600" dirty="0">
              <a:latin typeface="Times New Roman" panose="02020603050405020304" pitchFamily="36" charset="0"/>
              <a:ea typeface="+mj-ea"/>
              <a:cs typeface="Times New Roman" panose="02020603050405020304" pitchFamily="3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D353E4-E9E8-C03F-8AC3-5365DF94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BC430A-D189-3E30-F71A-7DAC142AF9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2184" y="328713"/>
            <a:ext cx="10834208" cy="400110"/>
          </a:xfrm>
        </p:spPr>
        <p:txBody>
          <a:bodyPr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例子：电影品牌运营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B80CD6-DF47-20FA-FCCB-F06DF52D6854}"/>
              </a:ext>
            </a:extLst>
          </p:cNvPr>
          <p:cNvSpPr txBox="1"/>
          <p:nvPr/>
        </p:nvSpPr>
        <p:spPr>
          <a:xfrm>
            <a:off x="576183" y="1009762"/>
            <a:ext cx="68807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你是一个电影品牌的运营人员，负责维护品牌形象，并与用户进行互动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你需要回复用户对电影的评论，实现品牌形象的提升。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如何搭建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Chains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2058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D353E4-E9E8-C03F-8AC3-5365DF94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BC430A-D189-3E30-F71A-7DAC142AF9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2184" y="328713"/>
            <a:ext cx="10834208" cy="400110"/>
          </a:xfrm>
        </p:spPr>
        <p:txBody>
          <a:bodyPr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拆分流程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96EB04-F580-0572-34C2-88D7B751DEDA}"/>
              </a:ext>
            </a:extLst>
          </p:cNvPr>
          <p:cNvSpPr txBox="1"/>
          <p:nvPr/>
        </p:nvSpPr>
        <p:spPr>
          <a:xfrm>
            <a:off x="7024122" y="6589206"/>
            <a:ext cx="2883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流程示例</a:t>
            </a:r>
            <a:endParaRPr lang="zh-CN" altLang="en-US" sz="1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B80CD6-DF47-20FA-FCCB-F06DF52D6854}"/>
              </a:ext>
            </a:extLst>
          </p:cNvPr>
          <p:cNvSpPr txBox="1"/>
          <p:nvPr/>
        </p:nvSpPr>
        <p:spPr>
          <a:xfrm>
            <a:off x="627494" y="771861"/>
            <a:ext cx="585919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思考主要目标与要做的事情的关系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为了达成目标我要做到什么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为了维护品牌形象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表现品牌与年轻人打成一片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正视问题，谦虚诚恳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维护基本盘、扩大潜在客户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思考可能遇到的各种情况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用户表达喜爱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如何维持用户好感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如何促进用户表达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用户表达厌恶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为什么表达厌恶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嫌货才是卖货人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因为需求无法满足而表达厌恶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其他品牌公关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降低你的品牌影响力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如何解决问题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嫌货才是卖货人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如何满足这部分人的需求，转化为客户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如何降低评论的影响，避免情绪扩散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其他品牌公关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如何避免其他公关带起舆论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如何降低他的公信力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2C27A5-BDD6-40D9-D7C3-62BAC1D38CFE}"/>
              </a:ext>
            </a:extLst>
          </p:cNvPr>
          <p:cNvSpPr txBox="1"/>
          <p:nvPr/>
        </p:nvSpPr>
        <p:spPr>
          <a:xfrm>
            <a:off x="8569864" y="3478911"/>
            <a:ext cx="1225572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判断批评的合理性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D97AF47-8CCA-6161-9359-C318E1C6341C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8368925" y="587020"/>
            <a:ext cx="0" cy="586621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EFE1935-10C7-53EA-5E5F-8D472FCC22E7}"/>
              </a:ext>
            </a:extLst>
          </p:cNvPr>
          <p:cNvSpPr txBox="1"/>
          <p:nvPr/>
        </p:nvSpPr>
        <p:spPr>
          <a:xfrm>
            <a:off x="7555199" y="217688"/>
            <a:ext cx="162745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获取用户评论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96B4F74-040A-5AB2-23B7-24C1B41FD1F9}"/>
              </a:ext>
            </a:extLst>
          </p:cNvPr>
          <p:cNvSpPr txBox="1"/>
          <p:nvPr/>
        </p:nvSpPr>
        <p:spPr>
          <a:xfrm>
            <a:off x="7519039" y="1173641"/>
            <a:ext cx="169977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判断用户情绪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D321067-675E-7187-05F2-A43CED893FCA}"/>
              </a:ext>
            </a:extLst>
          </p:cNvPr>
          <p:cNvCxnSpPr>
            <a:cxnSpLocks/>
            <a:stCxn id="12" idx="2"/>
            <a:endCxn id="25" idx="0"/>
          </p:cNvCxnSpPr>
          <p:nvPr/>
        </p:nvCxnSpPr>
        <p:spPr>
          <a:xfrm flipH="1">
            <a:off x="7400261" y="1542973"/>
            <a:ext cx="968664" cy="777807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30F47A9-48ED-77CA-E413-4685ABE62AEE}"/>
              </a:ext>
            </a:extLst>
          </p:cNvPr>
          <p:cNvCxnSpPr>
            <a:cxnSpLocks/>
            <a:stCxn id="12" idx="2"/>
            <a:endCxn id="23" idx="0"/>
          </p:cNvCxnSpPr>
          <p:nvPr/>
        </p:nvCxnSpPr>
        <p:spPr>
          <a:xfrm>
            <a:off x="8368925" y="1542973"/>
            <a:ext cx="813726" cy="777766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1B7145B-8432-1DEA-E053-84832A22DC71}"/>
              </a:ext>
            </a:extLst>
          </p:cNvPr>
          <p:cNvSpPr txBox="1"/>
          <p:nvPr/>
        </p:nvSpPr>
        <p:spPr>
          <a:xfrm>
            <a:off x="7696640" y="5880952"/>
            <a:ext cx="1538843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结合用户评论进行道歉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F30459E-D761-76FB-E528-5891B0C43FA9}"/>
              </a:ext>
            </a:extLst>
          </p:cNvPr>
          <p:cNvSpPr txBox="1"/>
          <p:nvPr/>
        </p:nvSpPr>
        <p:spPr>
          <a:xfrm>
            <a:off x="8026583" y="4913099"/>
            <a:ext cx="87895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合理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AB25EE-8C1A-966F-0257-808861BF9482}"/>
              </a:ext>
            </a:extLst>
          </p:cNvPr>
          <p:cNvSpPr txBox="1"/>
          <p:nvPr/>
        </p:nvSpPr>
        <p:spPr>
          <a:xfrm>
            <a:off x="8743171" y="2320739"/>
            <a:ext cx="87895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消极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E2250CE-F83E-8165-2CE8-DC09A3C7FC1F}"/>
              </a:ext>
            </a:extLst>
          </p:cNvPr>
          <p:cNvSpPr txBox="1"/>
          <p:nvPr/>
        </p:nvSpPr>
        <p:spPr>
          <a:xfrm>
            <a:off x="6704934" y="3478911"/>
            <a:ext cx="1390651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结合用户评论进行感谢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415E5FF-5B3D-75BB-40C6-775DA3DB4398}"/>
              </a:ext>
            </a:extLst>
          </p:cNvPr>
          <p:cNvSpPr txBox="1"/>
          <p:nvPr/>
        </p:nvSpPr>
        <p:spPr>
          <a:xfrm>
            <a:off x="6960781" y="2320780"/>
            <a:ext cx="87895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积极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0DFE4782-836D-481E-25BE-FD5B88B79E00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 flipH="1">
            <a:off x="7400260" y="2690112"/>
            <a:ext cx="1" cy="788799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12B27A1-77B3-8A17-D315-C630CF0275A7}"/>
              </a:ext>
            </a:extLst>
          </p:cNvPr>
          <p:cNvCxnSpPr>
            <a:cxnSpLocks/>
            <a:stCxn id="23" idx="2"/>
            <a:endCxn id="4" idx="0"/>
          </p:cNvCxnSpPr>
          <p:nvPr/>
        </p:nvCxnSpPr>
        <p:spPr>
          <a:xfrm flipH="1">
            <a:off x="9182650" y="2690071"/>
            <a:ext cx="1" cy="788840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B2F3AFB7-9966-D052-1038-D05812BDA03C}"/>
              </a:ext>
            </a:extLst>
          </p:cNvPr>
          <p:cNvSpPr txBox="1"/>
          <p:nvPr/>
        </p:nvSpPr>
        <p:spPr>
          <a:xfrm>
            <a:off x="9355956" y="4913099"/>
            <a:ext cx="87895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不合理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B699B45-9C3B-A0A3-2AFA-18E0BD258FCF}"/>
              </a:ext>
            </a:extLst>
          </p:cNvPr>
          <p:cNvCxnSpPr>
            <a:cxnSpLocks/>
            <a:stCxn id="4" idx="2"/>
            <a:endCxn id="36" idx="0"/>
          </p:cNvCxnSpPr>
          <p:nvPr/>
        </p:nvCxnSpPr>
        <p:spPr>
          <a:xfrm>
            <a:off x="9182650" y="4125242"/>
            <a:ext cx="612786" cy="787857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081F7E86-CA8B-34A7-8891-237FA7B065D8}"/>
              </a:ext>
            </a:extLst>
          </p:cNvPr>
          <p:cNvCxnSpPr>
            <a:cxnSpLocks/>
            <a:stCxn id="4" idx="2"/>
            <a:endCxn id="22" idx="0"/>
          </p:cNvCxnSpPr>
          <p:nvPr/>
        </p:nvCxnSpPr>
        <p:spPr>
          <a:xfrm flipH="1">
            <a:off x="8466063" y="4125242"/>
            <a:ext cx="716587" cy="787857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EABB6D44-3C17-68D1-BF8A-A33326691417}"/>
              </a:ext>
            </a:extLst>
          </p:cNvPr>
          <p:cNvSpPr txBox="1"/>
          <p:nvPr/>
        </p:nvSpPr>
        <p:spPr>
          <a:xfrm>
            <a:off x="9355956" y="5882956"/>
            <a:ext cx="878959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澄清真实情况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5EDCCBF9-C063-7FD8-E089-25414DF20EEC}"/>
              </a:ext>
            </a:extLst>
          </p:cNvPr>
          <p:cNvCxnSpPr>
            <a:cxnSpLocks/>
            <a:stCxn id="36" idx="2"/>
            <a:endCxn id="43" idx="0"/>
          </p:cNvCxnSpPr>
          <p:nvPr/>
        </p:nvCxnSpPr>
        <p:spPr>
          <a:xfrm>
            <a:off x="9795436" y="5282431"/>
            <a:ext cx="0" cy="600525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B6425C7-9792-75BE-9724-927082377035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>
          <a:xfrm flipH="1">
            <a:off x="8466062" y="5282431"/>
            <a:ext cx="1" cy="598521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92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D353E4-E9E8-C03F-8AC3-5365DF94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BC430A-D189-3E30-F71A-7DAC142AF9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2184" y="328713"/>
            <a:ext cx="10834208" cy="400110"/>
          </a:xfrm>
        </p:spPr>
        <p:txBody>
          <a:bodyPr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LangChains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717C48-D1B7-848F-3DD8-4B46EFED4D4D}"/>
              </a:ext>
            </a:extLst>
          </p:cNvPr>
          <p:cNvSpPr txBox="1"/>
          <p:nvPr/>
        </p:nvSpPr>
        <p:spPr>
          <a:xfrm>
            <a:off x="8660742" y="3146975"/>
            <a:ext cx="1225572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判断批评的合理性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9E28EDA-83AE-DD37-A265-556D7987273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459803" y="728823"/>
            <a:ext cx="0" cy="474789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27D57A8-E3EB-D104-AAEF-ADDC04A22EEE}"/>
              </a:ext>
            </a:extLst>
          </p:cNvPr>
          <p:cNvSpPr txBox="1"/>
          <p:nvPr/>
        </p:nvSpPr>
        <p:spPr>
          <a:xfrm>
            <a:off x="7646077" y="359491"/>
            <a:ext cx="162745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获取用户评论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25D68F-9ED6-CB61-89CC-720B83A4D122}"/>
              </a:ext>
            </a:extLst>
          </p:cNvPr>
          <p:cNvSpPr txBox="1"/>
          <p:nvPr/>
        </p:nvSpPr>
        <p:spPr>
          <a:xfrm>
            <a:off x="7609917" y="1203612"/>
            <a:ext cx="169977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判断用户情绪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8346173-49EB-09CA-BC39-8B2D125C870C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flipH="1">
            <a:off x="7491139" y="1572944"/>
            <a:ext cx="968664" cy="415900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F313E47-BA35-CC1C-95FC-BFC2CDEB816C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8459803" y="1572944"/>
            <a:ext cx="813726" cy="415859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989FB2D-71B1-B0DE-7E7E-2FD46CD38D5D}"/>
              </a:ext>
            </a:extLst>
          </p:cNvPr>
          <p:cNvSpPr txBox="1"/>
          <p:nvPr/>
        </p:nvSpPr>
        <p:spPr>
          <a:xfrm>
            <a:off x="7787518" y="5549016"/>
            <a:ext cx="1538843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结合用户评论进行道歉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F010223-3A09-FD7F-980B-4557E365CBF9}"/>
              </a:ext>
            </a:extLst>
          </p:cNvPr>
          <p:cNvSpPr txBox="1"/>
          <p:nvPr/>
        </p:nvSpPr>
        <p:spPr>
          <a:xfrm>
            <a:off x="8117461" y="4581163"/>
            <a:ext cx="87895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合理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C3176F-1F3E-3D2A-C667-F1735E8E2047}"/>
              </a:ext>
            </a:extLst>
          </p:cNvPr>
          <p:cNvSpPr txBox="1"/>
          <p:nvPr/>
        </p:nvSpPr>
        <p:spPr>
          <a:xfrm>
            <a:off x="8834049" y="1988803"/>
            <a:ext cx="87895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消极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9B01E5D-1C88-0CAE-29EF-5470727F1EB4}"/>
              </a:ext>
            </a:extLst>
          </p:cNvPr>
          <p:cNvSpPr txBox="1"/>
          <p:nvPr/>
        </p:nvSpPr>
        <p:spPr>
          <a:xfrm>
            <a:off x="6795812" y="3146975"/>
            <a:ext cx="1390651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结合用户评论进行感谢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5F1A4A6-EA33-A72D-1B76-514068659913}"/>
              </a:ext>
            </a:extLst>
          </p:cNvPr>
          <p:cNvSpPr txBox="1"/>
          <p:nvPr/>
        </p:nvSpPr>
        <p:spPr>
          <a:xfrm>
            <a:off x="7051659" y="1988844"/>
            <a:ext cx="87895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积极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FEDD03C-AF96-186B-58EA-E6C0566742E6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 flipH="1">
            <a:off x="7491138" y="2358176"/>
            <a:ext cx="1" cy="788799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583B88D-26AB-7625-630B-82F87452C397}"/>
              </a:ext>
            </a:extLst>
          </p:cNvPr>
          <p:cNvCxnSpPr>
            <a:cxnSpLocks/>
            <a:stCxn id="15" idx="2"/>
            <a:endCxn id="7" idx="0"/>
          </p:cNvCxnSpPr>
          <p:nvPr/>
        </p:nvCxnSpPr>
        <p:spPr>
          <a:xfrm flipH="1">
            <a:off x="9273528" y="2358135"/>
            <a:ext cx="1" cy="788840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0907FC63-BEE9-BB96-1E27-3A98A316043C}"/>
              </a:ext>
            </a:extLst>
          </p:cNvPr>
          <p:cNvSpPr txBox="1"/>
          <p:nvPr/>
        </p:nvSpPr>
        <p:spPr>
          <a:xfrm>
            <a:off x="9446834" y="4581163"/>
            <a:ext cx="87895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不合理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958359A-EAB4-D9B8-AFC2-1D71F9F3D223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>
            <a:off x="9273528" y="3793306"/>
            <a:ext cx="612786" cy="787857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4921F26-3FC8-201C-A317-3DAC5866D01F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8556941" y="3793306"/>
            <a:ext cx="716587" cy="787857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EBB6243-8D60-0443-593F-679376ED9B36}"/>
              </a:ext>
            </a:extLst>
          </p:cNvPr>
          <p:cNvSpPr txBox="1"/>
          <p:nvPr/>
        </p:nvSpPr>
        <p:spPr>
          <a:xfrm>
            <a:off x="9446834" y="5551020"/>
            <a:ext cx="878959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澄清真实情况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C851BA5-1298-D55B-93A1-77048617CDBC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>
            <a:off x="9886314" y="4950495"/>
            <a:ext cx="0" cy="600525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BCD9CA6-1A42-778C-BB7D-B3E0D32985A2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 flipH="1">
            <a:off x="8556940" y="4950495"/>
            <a:ext cx="1" cy="598521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EE1D97F-53E1-6F40-43DB-D8CB51A53572}"/>
              </a:ext>
            </a:extLst>
          </p:cNvPr>
          <p:cNvSpPr txBox="1"/>
          <p:nvPr/>
        </p:nvSpPr>
        <p:spPr>
          <a:xfrm>
            <a:off x="3395890" y="4280169"/>
            <a:ext cx="122557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分支链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9045689-2EF5-4FAC-4C45-D37267D6CC95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3194951" y="1388278"/>
            <a:ext cx="0" cy="586621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39022C03-8858-AF1F-4EC1-16044C9A9651}"/>
              </a:ext>
            </a:extLst>
          </p:cNvPr>
          <p:cNvSpPr txBox="1"/>
          <p:nvPr/>
        </p:nvSpPr>
        <p:spPr>
          <a:xfrm>
            <a:off x="2381225" y="1018946"/>
            <a:ext cx="162745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数据库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33D49A2-EB98-F816-2163-4E580BCE0B55}"/>
              </a:ext>
            </a:extLst>
          </p:cNvPr>
          <p:cNvSpPr txBox="1"/>
          <p:nvPr/>
        </p:nvSpPr>
        <p:spPr>
          <a:xfrm>
            <a:off x="2345065" y="1974899"/>
            <a:ext cx="169977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分支链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D1EE1DD-A75D-BD08-0BB6-445078E3D15C}"/>
              </a:ext>
            </a:extLst>
          </p:cNvPr>
          <p:cNvCxnSpPr>
            <a:cxnSpLocks/>
            <a:stCxn id="29" idx="2"/>
            <a:endCxn id="36" idx="0"/>
          </p:cNvCxnSpPr>
          <p:nvPr/>
        </p:nvCxnSpPr>
        <p:spPr>
          <a:xfrm flipH="1">
            <a:off x="2226287" y="2344231"/>
            <a:ext cx="968664" cy="777807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3728A8C-427C-785A-0B7D-67F9DA545D25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3194951" y="2344231"/>
            <a:ext cx="813726" cy="777766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C900FB6A-3287-1CAC-2FB2-22A8E665D22E}"/>
              </a:ext>
            </a:extLst>
          </p:cNvPr>
          <p:cNvSpPr txBox="1"/>
          <p:nvPr/>
        </p:nvSpPr>
        <p:spPr>
          <a:xfrm>
            <a:off x="2852609" y="5714357"/>
            <a:ext cx="87895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普通链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126527C-96E5-7BCA-5C1D-66F0DD5E8457}"/>
              </a:ext>
            </a:extLst>
          </p:cNvPr>
          <p:cNvSpPr txBox="1"/>
          <p:nvPr/>
        </p:nvSpPr>
        <p:spPr>
          <a:xfrm>
            <a:off x="3569197" y="3121997"/>
            <a:ext cx="87895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普通链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351D7A4-955C-5D64-4EF5-C700A7CD0C87}"/>
              </a:ext>
            </a:extLst>
          </p:cNvPr>
          <p:cNvSpPr txBox="1"/>
          <p:nvPr/>
        </p:nvSpPr>
        <p:spPr>
          <a:xfrm>
            <a:off x="1786807" y="3122038"/>
            <a:ext cx="87895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普通链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5705DA23-DB1D-AE03-3D68-3F4AB48ADA42}"/>
              </a:ext>
            </a:extLst>
          </p:cNvPr>
          <p:cNvCxnSpPr>
            <a:cxnSpLocks/>
            <a:stCxn id="34" idx="2"/>
            <a:endCxn id="26" idx="0"/>
          </p:cNvCxnSpPr>
          <p:nvPr/>
        </p:nvCxnSpPr>
        <p:spPr>
          <a:xfrm flipH="1">
            <a:off x="4008676" y="3491329"/>
            <a:ext cx="1" cy="788840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8BE89A2A-8F42-3BFD-647C-FFFCE1643CFF}"/>
              </a:ext>
            </a:extLst>
          </p:cNvPr>
          <p:cNvSpPr txBox="1"/>
          <p:nvPr/>
        </p:nvSpPr>
        <p:spPr>
          <a:xfrm>
            <a:off x="4181982" y="5714357"/>
            <a:ext cx="87895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普通链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B1756BBF-FBCE-8ADF-6A49-45145BCCB681}"/>
              </a:ext>
            </a:extLst>
          </p:cNvPr>
          <p:cNvCxnSpPr>
            <a:cxnSpLocks/>
            <a:stCxn id="26" idx="2"/>
            <a:endCxn id="39" idx="0"/>
          </p:cNvCxnSpPr>
          <p:nvPr/>
        </p:nvCxnSpPr>
        <p:spPr>
          <a:xfrm>
            <a:off x="4008676" y="4649501"/>
            <a:ext cx="612786" cy="1064856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4292F615-621B-6283-B202-67CC20A6AC48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flipH="1">
            <a:off x="3292089" y="4649501"/>
            <a:ext cx="716587" cy="1064856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03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196464" y="1615714"/>
            <a:ext cx="775136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模板下载：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www.1ppt.com/moban/     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行业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模板：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www.1ppt.com/hangye/ </a:t>
            </a:r>
          </a:p>
          <a:p>
            <a:pPr defTabSz="914400"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节日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模板：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www.1ppt.com/jieri/           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素材下载：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www.1ppt.com/sucai/</a:t>
            </a:r>
          </a:p>
          <a:p>
            <a:pPr defTabSz="914400"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背景图片：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www.1ppt.com/beijing/      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图表下载：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www.1ppt.com/tubiao/      </a:t>
            </a:r>
          </a:p>
          <a:p>
            <a:pPr defTabSz="914400"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优秀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www.1ppt.com/xiazai/        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教程： 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www.1ppt.com/powerpoint/      </a:t>
            </a:r>
          </a:p>
          <a:p>
            <a:pPr defTabSz="914400"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Word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教程： 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www.1ppt.com/word/              Excel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教程：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www.1ppt.com/excel/  </a:t>
            </a:r>
          </a:p>
          <a:p>
            <a:pPr defTabSz="914400"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资料下载：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www.1ppt.com/ziliao/                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课件下载：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www.1ppt.com/kejian/ </a:t>
            </a:r>
          </a:p>
          <a:p>
            <a:pPr defTabSz="914400"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范文下载：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www.1ppt.com/fanwen/             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试卷下载：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www.1ppt.com/shiti/  </a:t>
            </a:r>
          </a:p>
          <a:p>
            <a:pPr defTabSz="914400"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教案下载：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www.1ppt.com/jiaoan/        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论坛：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www.1ppt.cn</a:t>
            </a:r>
          </a:p>
          <a:p>
            <a:pPr defTabSz="914400"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 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rgbClr val="6A0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43551" y="3139353"/>
            <a:ext cx="322529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Calibri" panose="020F0502020204030204" charset="0"/>
              </a:rPr>
              <a:t>CONTENTS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017682" y="861556"/>
            <a:ext cx="7715671" cy="828000"/>
            <a:chOff x="4311289" y="1447290"/>
            <a:chExt cx="7715671" cy="828000"/>
          </a:xfrm>
        </p:grpSpPr>
        <p:sp>
          <p:nvSpPr>
            <p:cNvPr id="19" name="文本框 18"/>
            <p:cNvSpPr txBox="1"/>
            <p:nvPr/>
          </p:nvSpPr>
          <p:spPr>
            <a:xfrm>
              <a:off x="5262073" y="1507347"/>
              <a:ext cx="6764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 err="1">
                  <a:solidFill>
                    <a:srgbClr val="87007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LingWai TC Medium" panose="03050602040302020204" pitchFamily="66" charset="-120"/>
                </a:rPr>
                <a:t>LangChain</a:t>
              </a:r>
              <a:endParaRPr lang="en-US" altLang="zh-CN" sz="3600" dirty="0">
                <a:solidFill>
                  <a:srgbClr val="87007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ingWai TC Medium" panose="03050602040302020204" pitchFamily="66" charset="-120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311289" y="1447290"/>
              <a:ext cx="828000" cy="828000"/>
              <a:chOff x="4311289" y="1447290"/>
              <a:chExt cx="828000" cy="828000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4311289" y="1507347"/>
                <a:ext cx="828000" cy="645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rgbClr val="870078"/>
                    </a:solidFill>
                    <a:latin typeface="+mj-ea"/>
                    <a:ea typeface="+mj-ea"/>
                    <a:cs typeface="Calibri" panose="020F0502020204030204" pitchFamily="34" charset="0"/>
                  </a:rPr>
                  <a:t>01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311289" y="1447290"/>
                <a:ext cx="828000" cy="828000"/>
              </a:xfrm>
              <a:prstGeom prst="rect">
                <a:avLst/>
              </a:prstGeom>
              <a:noFill/>
              <a:ln>
                <a:solidFill>
                  <a:srgbClr val="6A00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4017682" y="2074468"/>
            <a:ext cx="8136218" cy="828000"/>
            <a:chOff x="4311289" y="1447290"/>
            <a:chExt cx="8136218" cy="828000"/>
          </a:xfrm>
        </p:grpSpPr>
        <p:sp>
          <p:nvSpPr>
            <p:cNvPr id="11" name="文本框 10"/>
            <p:cNvSpPr txBox="1"/>
            <p:nvPr/>
          </p:nvSpPr>
          <p:spPr>
            <a:xfrm>
              <a:off x="5262073" y="1512025"/>
              <a:ext cx="71854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87007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LingWai TC Medium" panose="03050602040302020204" pitchFamily="66" charset="-120"/>
                </a:rPr>
                <a:t>大模型训练技术</a:t>
              </a:r>
              <a:endParaRPr lang="en-US" altLang="zh-CN" sz="3600" dirty="0">
                <a:solidFill>
                  <a:srgbClr val="87007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ingWai TC Medium" panose="03050602040302020204" pitchFamily="66" charset="-12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311289" y="1447290"/>
              <a:ext cx="828000" cy="828000"/>
              <a:chOff x="4311289" y="1447290"/>
              <a:chExt cx="828000" cy="828000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4311289" y="1507347"/>
                <a:ext cx="828000" cy="645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rgbClr val="870078"/>
                    </a:solidFill>
                    <a:latin typeface="+mj-ea"/>
                    <a:ea typeface="+mj-ea"/>
                  </a:rPr>
                  <a:t>02</a:t>
                </a: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4311289" y="1447290"/>
                <a:ext cx="828000" cy="828000"/>
              </a:xfrm>
              <a:prstGeom prst="rect">
                <a:avLst/>
              </a:prstGeom>
              <a:noFill/>
              <a:ln>
                <a:solidFill>
                  <a:srgbClr val="6A00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4E5BB82-76A5-1700-E368-D2E4C3442F79}"/>
              </a:ext>
            </a:extLst>
          </p:cNvPr>
          <p:cNvGrpSpPr/>
          <p:nvPr/>
        </p:nvGrpSpPr>
        <p:grpSpPr>
          <a:xfrm>
            <a:off x="4017682" y="3350944"/>
            <a:ext cx="8136218" cy="828000"/>
            <a:chOff x="4311289" y="1447290"/>
            <a:chExt cx="8136218" cy="82800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0D6C90E-073C-AE2C-E3E9-85FA796BEC0E}"/>
                </a:ext>
              </a:extLst>
            </p:cNvPr>
            <p:cNvSpPr txBox="1"/>
            <p:nvPr/>
          </p:nvSpPr>
          <p:spPr>
            <a:xfrm>
              <a:off x="5262073" y="1512025"/>
              <a:ext cx="71854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87007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LingWai TC Medium" panose="03050602040302020204" pitchFamily="66" charset="-120"/>
                </a:rPr>
                <a:t>大模型推断技术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4F0707F-7F9A-57B6-7840-19670614B450}"/>
                </a:ext>
              </a:extLst>
            </p:cNvPr>
            <p:cNvGrpSpPr/>
            <p:nvPr/>
          </p:nvGrpSpPr>
          <p:grpSpPr>
            <a:xfrm>
              <a:off x="4311289" y="1447290"/>
              <a:ext cx="828000" cy="828000"/>
              <a:chOff x="4311289" y="1447290"/>
              <a:chExt cx="828000" cy="828000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5278618-F43F-4A87-7A93-B20E890A4866}"/>
                  </a:ext>
                </a:extLst>
              </p:cNvPr>
              <p:cNvSpPr txBox="1"/>
              <p:nvPr/>
            </p:nvSpPr>
            <p:spPr>
              <a:xfrm>
                <a:off x="4311289" y="1507347"/>
                <a:ext cx="828000" cy="645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rgbClr val="870078"/>
                    </a:solidFill>
                    <a:latin typeface="+mj-ea"/>
                    <a:ea typeface="+mj-ea"/>
                  </a:rPr>
                  <a:t>03</a:t>
                </a: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2C29B30-8C30-A7E5-B0E0-8465A85014B9}"/>
                  </a:ext>
                </a:extLst>
              </p:cNvPr>
              <p:cNvSpPr/>
              <p:nvPr/>
            </p:nvSpPr>
            <p:spPr>
              <a:xfrm>
                <a:off x="4311289" y="1447290"/>
                <a:ext cx="828000" cy="828000"/>
              </a:xfrm>
              <a:prstGeom prst="rect">
                <a:avLst/>
              </a:prstGeom>
              <a:noFill/>
              <a:ln>
                <a:solidFill>
                  <a:srgbClr val="6A00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679D69D-3C63-5EEF-06F0-8C00CB9EB90A}"/>
              </a:ext>
            </a:extLst>
          </p:cNvPr>
          <p:cNvGrpSpPr/>
          <p:nvPr/>
        </p:nvGrpSpPr>
        <p:grpSpPr>
          <a:xfrm>
            <a:off x="4017682" y="4627420"/>
            <a:ext cx="8136218" cy="828000"/>
            <a:chOff x="4311289" y="1447290"/>
            <a:chExt cx="8136218" cy="82800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45EA48B-FAEB-EC86-FFC2-6ACE5710F284}"/>
                </a:ext>
              </a:extLst>
            </p:cNvPr>
            <p:cNvSpPr txBox="1"/>
            <p:nvPr/>
          </p:nvSpPr>
          <p:spPr>
            <a:xfrm>
              <a:off x="5262073" y="1512025"/>
              <a:ext cx="71854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87007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LingWai TC Medium" panose="03050602040302020204" pitchFamily="66" charset="-120"/>
                </a:rPr>
                <a:t>大模型对齐技术</a:t>
              </a: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BF83D70-49E7-84B3-C92D-6292DB348FD1}"/>
                </a:ext>
              </a:extLst>
            </p:cNvPr>
            <p:cNvGrpSpPr/>
            <p:nvPr/>
          </p:nvGrpSpPr>
          <p:grpSpPr>
            <a:xfrm>
              <a:off x="4311289" y="1447290"/>
              <a:ext cx="828000" cy="828000"/>
              <a:chOff x="4311289" y="1447290"/>
              <a:chExt cx="828000" cy="828000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92A6CF6-6CBF-4010-D8FA-EEF9EC65A9E5}"/>
                  </a:ext>
                </a:extLst>
              </p:cNvPr>
              <p:cNvSpPr txBox="1"/>
              <p:nvPr/>
            </p:nvSpPr>
            <p:spPr>
              <a:xfrm>
                <a:off x="4311289" y="1507347"/>
                <a:ext cx="828000" cy="645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rgbClr val="870078"/>
                    </a:solidFill>
                    <a:latin typeface="+mj-ea"/>
                    <a:ea typeface="+mj-ea"/>
                  </a:rPr>
                  <a:t>04</a:t>
                </a: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4AB6683-E880-2652-946F-B3DE6BDACCCA}"/>
                  </a:ext>
                </a:extLst>
              </p:cNvPr>
              <p:cNvSpPr/>
              <p:nvPr/>
            </p:nvSpPr>
            <p:spPr>
              <a:xfrm>
                <a:off x="4311289" y="1447290"/>
                <a:ext cx="828000" cy="828000"/>
              </a:xfrm>
              <a:prstGeom prst="rect">
                <a:avLst/>
              </a:prstGeom>
              <a:noFill/>
              <a:ln>
                <a:solidFill>
                  <a:srgbClr val="6A00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516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预训练数据构造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136710" y="1631764"/>
            <a:ext cx="45975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常见预训练数据构建流程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收集原始数据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去除隐私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数据偏置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(Dataset Bias)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模型从数据中构建对世界的理解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数据的倾向就是模型的倾向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6708592" y="4217087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常见预训练数据集构建流程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8D6133-D2C8-81FC-8A92-02A19324A6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271" y="2400987"/>
            <a:ext cx="7457729" cy="158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10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缩放定理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577266" y="1096193"/>
            <a:ext cx="471228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回答多少算力、多少数据、多大模型可以达到什么样的效果。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模型参数量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训练集大小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算力消耗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模型训练最终困惑度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模型训练表现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只与模型参数量、训练集大小、算力消耗有关。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与模型结构（深度、宽度、层数）无关。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使用小实验归纳公式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指导更复杂的工程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7195082" y="4235514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Chinchilla scaling law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9D6CBB-829C-5180-878B-7895D05FF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464" y="2011711"/>
            <a:ext cx="5520624" cy="11606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68850F-F340-6AA1-AF44-B2839B0C7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995" y="3330923"/>
            <a:ext cx="5399562" cy="2819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7FFB7EC-2F25-ED02-D881-F29F1D6FDA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358" y="3771438"/>
            <a:ext cx="1017392" cy="28197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D5E2661-8FBD-05D0-E5FF-0F8D6B1BC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791" y="3771438"/>
            <a:ext cx="1333786" cy="28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24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0048D-17B8-46C4-9801-28E7D7E135EB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16" name="文本占位符 2">
            <a:extLst>
              <a:ext uri="{FF2B5EF4-FFF2-40B4-BE49-F238E27FC236}">
                <a16:creationId xmlns:a16="http://schemas.microsoft.com/office/drawing/2014/main" id="{9ED0937F-5144-44CE-8758-4D87CD22CC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2184" y="406203"/>
            <a:ext cx="10834208" cy="400110"/>
          </a:xfrm>
        </p:spPr>
        <p:txBody>
          <a:bodyPr/>
          <a:lstStyle/>
          <a:p>
            <a:r>
              <a:rPr lang="en-US" altLang="zh-CN" sz="2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Tokenizer</a:t>
            </a:r>
            <a:endParaRPr lang="zh-CN" altLang="en-US" sz="2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D3A0F49-7C80-436B-A2D9-01E35F3513A7}"/>
              </a:ext>
            </a:extLst>
          </p:cNvPr>
          <p:cNvSpPr txBox="1"/>
          <p:nvPr/>
        </p:nvSpPr>
        <p:spPr>
          <a:xfrm>
            <a:off x="226827" y="1720840"/>
            <a:ext cx="40784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模型无法计算字符，需要将字符转化为可计算的数字。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每个单元对应一个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存在多种分词方法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英文常用的为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Subwords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中文常用但个字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Tokenizer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将输入文本转化为对应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将输出的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转化为文本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988D5E-D5C7-9B84-D9E5-ED6B3B47A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1114848"/>
            <a:ext cx="7886700" cy="4438650"/>
          </a:xfrm>
          <a:prstGeom prst="rect">
            <a:avLst/>
          </a:prstGeom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044179E3-CA1C-3333-49CD-02C81D72C5AA}"/>
              </a:ext>
            </a:extLst>
          </p:cNvPr>
          <p:cNvSpPr txBox="1">
            <a:spLocks/>
          </p:cNvSpPr>
          <p:nvPr/>
        </p:nvSpPr>
        <p:spPr>
          <a:xfrm>
            <a:off x="6724542" y="5384221"/>
            <a:ext cx="3048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不同粒度</a:t>
            </a:r>
            <a:r>
              <a:rPr lang="en-US" altLang="zh-CN" dirty="0"/>
              <a:t>tokenize</a:t>
            </a:r>
            <a:r>
              <a:rPr lang="zh-CN" altLang="en-US" dirty="0"/>
              <a:t>示例</a:t>
            </a:r>
            <a:endParaRPr lang="zh-CN" alt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60827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0048D-17B8-46C4-9801-28E7D7E135EB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16" name="文本占位符 2">
            <a:extLst>
              <a:ext uri="{FF2B5EF4-FFF2-40B4-BE49-F238E27FC236}">
                <a16:creationId xmlns:a16="http://schemas.microsoft.com/office/drawing/2014/main" id="{9ED0937F-5144-44CE-8758-4D87CD22CC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2184" y="406203"/>
            <a:ext cx="10834208" cy="400110"/>
          </a:xfrm>
        </p:spPr>
        <p:txBody>
          <a:bodyPr/>
          <a:lstStyle/>
          <a:p>
            <a:r>
              <a:rPr lang="zh-CN" altLang="en-US" sz="2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字词表意</a:t>
            </a:r>
            <a:r>
              <a:rPr lang="en-US" altLang="zh-CN" sz="2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嵌入层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E3AAFF-2CB0-CDBA-327F-F380DD03F77C}"/>
              </a:ext>
            </a:extLst>
          </p:cNvPr>
          <p:cNvSpPr txBox="1"/>
          <p:nvPr/>
        </p:nvSpPr>
        <p:spPr>
          <a:xfrm>
            <a:off x="118453" y="1932775"/>
            <a:ext cx="4094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不包含语义，需要想办法表示对应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的语义。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使用高维向量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嵌入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对应的语义。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(16) -&gt; (16, 512)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单个嵌入之间存在一定的逻辑关系。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61DFE0-A336-933D-1F47-5816F5BB0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013" y="86231"/>
            <a:ext cx="8161867" cy="3160869"/>
          </a:xfrm>
          <a:prstGeom prst="rect">
            <a:avLst/>
          </a:prstGeom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43B989B2-5392-00E7-F4DA-C929943EE475}"/>
              </a:ext>
            </a:extLst>
          </p:cNvPr>
          <p:cNvSpPr txBox="1">
            <a:spLocks/>
          </p:cNvSpPr>
          <p:nvPr/>
        </p:nvSpPr>
        <p:spPr>
          <a:xfrm>
            <a:off x="6330417" y="3090446"/>
            <a:ext cx="3530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词级别</a:t>
            </a:r>
            <a:r>
              <a:rPr lang="en-US" altLang="zh-CN" dirty="0"/>
              <a:t>Embedding</a:t>
            </a:r>
            <a:r>
              <a:rPr lang="zh-CN" altLang="en-US" dirty="0"/>
              <a:t>语义递推示例</a:t>
            </a:r>
            <a:endParaRPr lang="zh-CN" altLang="en-US" baseline="30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5926C8-B9A3-E2FA-EA3F-3442E36BF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077" y="3494672"/>
            <a:ext cx="5013738" cy="2664399"/>
          </a:xfrm>
          <a:prstGeom prst="rect">
            <a:avLst/>
          </a:prstGeom>
        </p:spPr>
      </p:pic>
      <p:sp>
        <p:nvSpPr>
          <p:cNvPr id="8" name="文本占位符 2">
            <a:extLst>
              <a:ext uri="{FF2B5EF4-FFF2-40B4-BE49-F238E27FC236}">
                <a16:creationId xmlns:a16="http://schemas.microsoft.com/office/drawing/2014/main" id="{0480B6A3-109E-3120-6AE1-70AC1850F2F0}"/>
              </a:ext>
            </a:extLst>
          </p:cNvPr>
          <p:cNvSpPr txBox="1">
            <a:spLocks/>
          </p:cNvSpPr>
          <p:nvPr/>
        </p:nvSpPr>
        <p:spPr>
          <a:xfrm>
            <a:off x="6608712" y="6188407"/>
            <a:ext cx="3530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大模型</a:t>
            </a:r>
            <a:r>
              <a:rPr lang="en-US" altLang="zh-CN" dirty="0"/>
              <a:t>Embedding</a:t>
            </a:r>
            <a:r>
              <a:rPr lang="zh-CN" altLang="en-US" dirty="0"/>
              <a:t>层示例</a:t>
            </a:r>
            <a:endParaRPr lang="zh-CN" alt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19257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0048D-17B8-46C4-9801-28E7D7E135EB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16" name="文本占位符 2">
            <a:extLst>
              <a:ext uri="{FF2B5EF4-FFF2-40B4-BE49-F238E27FC236}">
                <a16:creationId xmlns:a16="http://schemas.microsoft.com/office/drawing/2014/main" id="{9ED0937F-5144-44CE-8758-4D87CD22CC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2184" y="406203"/>
            <a:ext cx="10834208" cy="400110"/>
          </a:xfrm>
        </p:spPr>
        <p:txBody>
          <a:bodyPr/>
          <a:lstStyle/>
          <a:p>
            <a:r>
              <a:rPr lang="zh-CN" altLang="en-US" sz="2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大模型的结构 </a:t>
            </a:r>
            <a:r>
              <a:rPr lang="en-US" altLang="zh-CN" sz="2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2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模型层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B5C2439-1D6F-3F83-2DBC-E71F64C08345}"/>
              </a:ext>
            </a:extLst>
          </p:cNvPr>
          <p:cNvSpPr txBox="1"/>
          <p:nvPr/>
        </p:nvSpPr>
        <p:spPr>
          <a:xfrm>
            <a:off x="287787" y="1465414"/>
            <a:ext cx="38916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位置编码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标识词汇之间的相对关系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同一词汇在不同位置有差异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 Block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使用注意力机制自行处理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多层注意力块叠加实现复杂效果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Regression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通过回归层输出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模型为下一个词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detokenize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输出词汇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1E86E1-75A9-4DA7-C2C1-DAC525E239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56" t="42753"/>
          <a:stretch/>
        </p:blipFill>
        <p:spPr>
          <a:xfrm>
            <a:off x="4150166" y="1092651"/>
            <a:ext cx="3891667" cy="4496296"/>
          </a:xfrm>
          <a:prstGeom prst="rect">
            <a:avLst/>
          </a:prstGeom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4570F4A9-60DD-AE11-0C6B-2868B501B113}"/>
              </a:ext>
            </a:extLst>
          </p:cNvPr>
          <p:cNvSpPr txBox="1">
            <a:spLocks/>
          </p:cNvSpPr>
          <p:nvPr/>
        </p:nvSpPr>
        <p:spPr>
          <a:xfrm>
            <a:off x="4511548" y="5419670"/>
            <a:ext cx="3530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GPT</a:t>
            </a:r>
            <a:r>
              <a:rPr lang="zh-CN" altLang="en-US" dirty="0"/>
              <a:t>模型示例</a:t>
            </a:r>
            <a:endParaRPr lang="zh-CN" altLang="en-US" baseline="30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EAFF3B-75B8-8633-359A-AA5E2843E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193" y="1587130"/>
            <a:ext cx="3897807" cy="368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占位符 2">
            <a:extLst>
              <a:ext uri="{FF2B5EF4-FFF2-40B4-BE49-F238E27FC236}">
                <a16:creationId xmlns:a16="http://schemas.microsoft.com/office/drawing/2014/main" id="{02349D2E-293B-6450-AE44-C4D6D29D6992}"/>
              </a:ext>
            </a:extLst>
          </p:cNvPr>
          <p:cNvSpPr txBox="1">
            <a:spLocks/>
          </p:cNvSpPr>
          <p:nvPr/>
        </p:nvSpPr>
        <p:spPr>
          <a:xfrm>
            <a:off x="8336107" y="5419670"/>
            <a:ext cx="3530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Attention </a:t>
            </a:r>
            <a:r>
              <a:rPr lang="zh-CN" altLang="en-US" dirty="0"/>
              <a:t>示例</a:t>
            </a:r>
            <a:endParaRPr lang="zh-CN" alt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81766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8B4739-2120-A15C-682B-11E34FCB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0A7C46-F254-3409-C781-3B14D5B8B8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2184" y="328713"/>
            <a:ext cx="10834208" cy="400110"/>
          </a:xfrm>
        </p:spPr>
        <p:txBody>
          <a:bodyPr/>
          <a:lstStyle/>
          <a:p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 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让模型按需求输出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69EBB6-BB39-CCA3-6B57-030FA6C88805}"/>
              </a:ext>
            </a:extLst>
          </p:cNvPr>
          <p:cNvSpPr txBox="1"/>
          <p:nvPr/>
        </p:nvSpPr>
        <p:spPr>
          <a:xfrm>
            <a:off x="550906" y="1573692"/>
            <a:ext cx="58983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注意力机制模仿人类注意力特点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针对特定的问题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(query)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，结合当前的情况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(key)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，获得注意力缩放。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将注意力缩放与特征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(value)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相乘，获得针对特定问题的特征输出。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模型可以根据不同的任务选择特征的侧重点，赋予同一模型处理不同任务的可能。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多头注意力机制汇总多个注意力机制的结果，从而更加全面的理解文本。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B38D64-7DEE-6755-80B5-1F6E1AABE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6"/>
          <a:stretch/>
        </p:blipFill>
        <p:spPr>
          <a:xfrm>
            <a:off x="9171867" y="143579"/>
            <a:ext cx="2049152" cy="29393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961D62E-B27E-6B82-1DF8-14D38818C1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" r="59526" b="11787"/>
          <a:stretch/>
        </p:blipFill>
        <p:spPr>
          <a:xfrm>
            <a:off x="6803257" y="143579"/>
            <a:ext cx="2368610" cy="290568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055E0C3-9099-4CFE-E9F4-7AA700A6454B}"/>
              </a:ext>
            </a:extLst>
          </p:cNvPr>
          <p:cNvSpPr txBox="1"/>
          <p:nvPr/>
        </p:nvSpPr>
        <p:spPr>
          <a:xfrm>
            <a:off x="7729928" y="3082962"/>
            <a:ext cx="2883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注意力机制与多头注意力机制</a:t>
            </a:r>
            <a:r>
              <a:rPr lang="en-US" altLang="zh-CN" sz="1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endParaRPr lang="zh-CN" altLang="en-US" sz="1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56ACAF0-F071-4BC5-BE59-5EAFCBE3D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88" y="3514443"/>
            <a:ext cx="5638086" cy="214294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D91F801-E0A3-9E1E-FA4B-41EDB5342EB8}"/>
              </a:ext>
            </a:extLst>
          </p:cNvPr>
          <p:cNvSpPr txBox="1"/>
          <p:nvPr/>
        </p:nvSpPr>
        <p:spPr>
          <a:xfrm>
            <a:off x="7826392" y="5693463"/>
            <a:ext cx="2883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多头注意力机制可视化</a:t>
            </a:r>
          </a:p>
        </p:txBody>
      </p:sp>
    </p:spTree>
    <p:extLst>
      <p:ext uri="{BB962C8B-B14F-4D97-AF65-F5344CB8AC3E}">
        <p14:creationId xmlns:p14="http://schemas.microsoft.com/office/powerpoint/2010/main" val="55636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196464" y="1615714"/>
            <a:ext cx="775136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模板下载：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www.1ppt.com/moban/     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行业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模板：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www.1ppt.com/hangye/ </a:t>
            </a:r>
          </a:p>
          <a:p>
            <a:pPr defTabSz="914400"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节日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模板：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www.1ppt.com/jieri/           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素材下载：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www.1ppt.com/sucai/</a:t>
            </a:r>
          </a:p>
          <a:p>
            <a:pPr defTabSz="914400"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背景图片：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www.1ppt.com/beijing/      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图表下载：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www.1ppt.com/tubiao/      </a:t>
            </a:r>
          </a:p>
          <a:p>
            <a:pPr defTabSz="914400"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优秀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www.1ppt.com/xiazai/        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教程： 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www.1ppt.com/powerpoint/      </a:t>
            </a:r>
          </a:p>
          <a:p>
            <a:pPr defTabSz="914400"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Word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教程： 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www.1ppt.com/word/              Excel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教程：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www.1ppt.com/excel/  </a:t>
            </a:r>
          </a:p>
          <a:p>
            <a:pPr defTabSz="914400"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资料下载：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www.1ppt.com/ziliao/                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课件下载：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www.1ppt.com/kejian/ </a:t>
            </a:r>
          </a:p>
          <a:p>
            <a:pPr defTabSz="914400"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范文下载：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www.1ppt.com/fanwen/             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试卷下载：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www.1ppt.com/shiti/  </a:t>
            </a:r>
          </a:p>
          <a:p>
            <a:pPr defTabSz="914400"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教案下载：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www.1ppt.com/jiaoan/        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论坛：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www.1ppt.cn</a:t>
            </a:r>
          </a:p>
          <a:p>
            <a:pPr defTabSz="914400"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 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rgbClr val="6A0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43551" y="3139353"/>
            <a:ext cx="322529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Calibri" panose="020F0502020204030204" charset="0"/>
              </a:rPr>
              <a:t>CONTENTS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017682" y="861556"/>
            <a:ext cx="7715671" cy="828000"/>
            <a:chOff x="4311289" y="1447290"/>
            <a:chExt cx="7715671" cy="828000"/>
          </a:xfrm>
        </p:grpSpPr>
        <p:sp>
          <p:nvSpPr>
            <p:cNvPr id="19" name="文本框 18"/>
            <p:cNvSpPr txBox="1"/>
            <p:nvPr/>
          </p:nvSpPr>
          <p:spPr>
            <a:xfrm>
              <a:off x="5262073" y="1507347"/>
              <a:ext cx="6764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 err="1">
                  <a:solidFill>
                    <a:srgbClr val="87007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LingWai TC Medium" panose="03050602040302020204" pitchFamily="66" charset="-120"/>
                </a:rPr>
                <a:t>LangChain</a:t>
              </a:r>
              <a:endParaRPr lang="en-US" altLang="zh-CN" sz="3600" dirty="0">
                <a:solidFill>
                  <a:srgbClr val="87007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ingWai TC Medium" panose="03050602040302020204" pitchFamily="66" charset="-120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311289" y="1447290"/>
              <a:ext cx="828000" cy="828000"/>
              <a:chOff x="4311289" y="1447290"/>
              <a:chExt cx="828000" cy="828000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4311289" y="1507347"/>
                <a:ext cx="828000" cy="645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rgbClr val="870078"/>
                    </a:solidFill>
                    <a:latin typeface="+mj-ea"/>
                    <a:ea typeface="+mj-ea"/>
                    <a:cs typeface="Calibri" panose="020F0502020204030204" pitchFamily="34" charset="0"/>
                  </a:rPr>
                  <a:t>01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311289" y="1447290"/>
                <a:ext cx="828000" cy="828000"/>
              </a:xfrm>
              <a:prstGeom prst="rect">
                <a:avLst/>
              </a:prstGeom>
              <a:noFill/>
              <a:ln>
                <a:solidFill>
                  <a:srgbClr val="6A00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4017682" y="2074468"/>
            <a:ext cx="8136218" cy="828000"/>
            <a:chOff x="4311289" y="1447290"/>
            <a:chExt cx="8136218" cy="828000"/>
          </a:xfrm>
        </p:grpSpPr>
        <p:sp>
          <p:nvSpPr>
            <p:cNvPr id="11" name="文本框 10"/>
            <p:cNvSpPr txBox="1"/>
            <p:nvPr/>
          </p:nvSpPr>
          <p:spPr>
            <a:xfrm>
              <a:off x="5262073" y="1512025"/>
              <a:ext cx="71854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87007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LingWai TC Medium" panose="03050602040302020204" pitchFamily="66" charset="-120"/>
                </a:rPr>
                <a:t>大模型训练技术</a:t>
              </a:r>
              <a:endParaRPr lang="en-US" altLang="zh-CN" sz="3600" dirty="0">
                <a:solidFill>
                  <a:srgbClr val="87007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ingWai TC Medium" panose="03050602040302020204" pitchFamily="66" charset="-12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311289" y="1447290"/>
              <a:ext cx="828000" cy="828000"/>
              <a:chOff x="4311289" y="1447290"/>
              <a:chExt cx="828000" cy="828000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4311289" y="1507347"/>
                <a:ext cx="828000" cy="645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rgbClr val="870078"/>
                    </a:solidFill>
                    <a:latin typeface="+mj-ea"/>
                    <a:ea typeface="+mj-ea"/>
                  </a:rPr>
                  <a:t>02</a:t>
                </a: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4311289" y="1447290"/>
                <a:ext cx="828000" cy="828000"/>
              </a:xfrm>
              <a:prstGeom prst="rect">
                <a:avLst/>
              </a:prstGeom>
              <a:noFill/>
              <a:ln>
                <a:solidFill>
                  <a:srgbClr val="6A00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4E5BB82-76A5-1700-E368-D2E4C3442F79}"/>
              </a:ext>
            </a:extLst>
          </p:cNvPr>
          <p:cNvGrpSpPr/>
          <p:nvPr/>
        </p:nvGrpSpPr>
        <p:grpSpPr>
          <a:xfrm>
            <a:off x="4017682" y="3350944"/>
            <a:ext cx="8136218" cy="828000"/>
            <a:chOff x="4311289" y="1447290"/>
            <a:chExt cx="8136218" cy="82800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0D6C90E-073C-AE2C-E3E9-85FA796BEC0E}"/>
                </a:ext>
              </a:extLst>
            </p:cNvPr>
            <p:cNvSpPr txBox="1"/>
            <p:nvPr/>
          </p:nvSpPr>
          <p:spPr>
            <a:xfrm>
              <a:off x="5262073" y="1512025"/>
              <a:ext cx="71854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87007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LingWai TC Medium" panose="03050602040302020204" pitchFamily="66" charset="-120"/>
                </a:rPr>
                <a:t>大模型推断技术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4F0707F-7F9A-57B6-7840-19670614B450}"/>
                </a:ext>
              </a:extLst>
            </p:cNvPr>
            <p:cNvGrpSpPr/>
            <p:nvPr/>
          </p:nvGrpSpPr>
          <p:grpSpPr>
            <a:xfrm>
              <a:off x="4311289" y="1447290"/>
              <a:ext cx="828000" cy="828000"/>
              <a:chOff x="4311289" y="1447290"/>
              <a:chExt cx="828000" cy="828000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5278618-F43F-4A87-7A93-B20E890A4866}"/>
                  </a:ext>
                </a:extLst>
              </p:cNvPr>
              <p:cNvSpPr txBox="1"/>
              <p:nvPr/>
            </p:nvSpPr>
            <p:spPr>
              <a:xfrm>
                <a:off x="4311289" y="1507347"/>
                <a:ext cx="828000" cy="645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rgbClr val="870078"/>
                    </a:solidFill>
                    <a:latin typeface="+mj-ea"/>
                    <a:ea typeface="+mj-ea"/>
                  </a:rPr>
                  <a:t>03</a:t>
                </a: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2C29B30-8C30-A7E5-B0E0-8465A85014B9}"/>
                  </a:ext>
                </a:extLst>
              </p:cNvPr>
              <p:cNvSpPr/>
              <p:nvPr/>
            </p:nvSpPr>
            <p:spPr>
              <a:xfrm>
                <a:off x="4311289" y="1447290"/>
                <a:ext cx="828000" cy="828000"/>
              </a:xfrm>
              <a:prstGeom prst="rect">
                <a:avLst/>
              </a:prstGeom>
              <a:noFill/>
              <a:ln>
                <a:solidFill>
                  <a:srgbClr val="6A00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679D69D-3C63-5EEF-06F0-8C00CB9EB90A}"/>
              </a:ext>
            </a:extLst>
          </p:cNvPr>
          <p:cNvGrpSpPr/>
          <p:nvPr/>
        </p:nvGrpSpPr>
        <p:grpSpPr>
          <a:xfrm>
            <a:off x="4017682" y="4627420"/>
            <a:ext cx="8136218" cy="828000"/>
            <a:chOff x="4311289" y="1447290"/>
            <a:chExt cx="8136218" cy="82800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45EA48B-FAEB-EC86-FFC2-6ACE5710F284}"/>
                </a:ext>
              </a:extLst>
            </p:cNvPr>
            <p:cNvSpPr txBox="1"/>
            <p:nvPr/>
          </p:nvSpPr>
          <p:spPr>
            <a:xfrm>
              <a:off x="5262073" y="1512025"/>
              <a:ext cx="71854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87007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LingWai TC Medium" panose="03050602040302020204" pitchFamily="66" charset="-120"/>
                </a:rPr>
                <a:t>大模型对齐技术</a:t>
              </a: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BF83D70-49E7-84B3-C92D-6292DB348FD1}"/>
                </a:ext>
              </a:extLst>
            </p:cNvPr>
            <p:cNvGrpSpPr/>
            <p:nvPr/>
          </p:nvGrpSpPr>
          <p:grpSpPr>
            <a:xfrm>
              <a:off x="4311289" y="1447290"/>
              <a:ext cx="828000" cy="828000"/>
              <a:chOff x="4311289" y="1447290"/>
              <a:chExt cx="828000" cy="828000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92A6CF6-6CBF-4010-D8FA-EEF9EC65A9E5}"/>
                  </a:ext>
                </a:extLst>
              </p:cNvPr>
              <p:cNvSpPr txBox="1"/>
              <p:nvPr/>
            </p:nvSpPr>
            <p:spPr>
              <a:xfrm>
                <a:off x="4311289" y="1507347"/>
                <a:ext cx="828000" cy="645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rgbClr val="870078"/>
                    </a:solidFill>
                    <a:latin typeface="+mj-ea"/>
                    <a:ea typeface="+mj-ea"/>
                  </a:rPr>
                  <a:t>04</a:t>
                </a: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4AB6683-E880-2652-946F-B3DE6BDACCCA}"/>
                  </a:ext>
                </a:extLst>
              </p:cNvPr>
              <p:cNvSpPr/>
              <p:nvPr/>
            </p:nvSpPr>
            <p:spPr>
              <a:xfrm>
                <a:off x="4311289" y="1447290"/>
                <a:ext cx="828000" cy="828000"/>
              </a:xfrm>
              <a:prstGeom prst="rect">
                <a:avLst/>
              </a:prstGeom>
              <a:noFill/>
              <a:ln>
                <a:solidFill>
                  <a:srgbClr val="6A00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注意力机制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285167" y="1407150"/>
            <a:ext cx="37216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输入包含三个部分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uery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alue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均由输入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+MLP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自动生成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基本思路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生成注意力矩阵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获得注意力后的值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输入与输出形状一致，方便堆叠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6459538" y="5675378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代码补全示例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B6B481A-1DDC-0707-A491-42E3441E6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72" y="1123950"/>
            <a:ext cx="8091428" cy="455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51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梯度下降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570916" y="948362"/>
            <a:ext cx="45975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梯度下降通过变更参数实现获得给定函数的最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小值。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通过构建能够表述现实需求的函数引导梯度下降达成目标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y=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Mx+B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拟合数据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让给定数据点到函数的距离最短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通过指定学习率可以调整优化速度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学习率过大可能会无法拟合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学习率过小会拟合困难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数据的分布决定模型的分布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7273742" y="3665624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梯度下降示例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781EA9A-0592-2DE4-1B50-5307F5441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122324"/>
            <a:ext cx="67341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D9358BF-4428-0E68-C193-5B1F6FF34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09" y="4087683"/>
            <a:ext cx="5343525" cy="1628631"/>
          </a:xfrm>
          <a:prstGeom prst="rect">
            <a:avLst/>
          </a:prstGeom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919F56D8-9ABD-A07A-4E71-9A1CA7FABB0D}"/>
              </a:ext>
            </a:extLst>
          </p:cNvPr>
          <p:cNvSpPr txBox="1">
            <a:spLocks/>
          </p:cNvSpPr>
          <p:nvPr/>
        </p:nvSpPr>
        <p:spPr>
          <a:xfrm>
            <a:off x="7273742" y="5584375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梯度下降公式</a:t>
            </a:r>
          </a:p>
        </p:txBody>
      </p:sp>
    </p:spTree>
    <p:extLst>
      <p:ext uri="{BB962C8B-B14F-4D97-AF65-F5344CB8AC3E}">
        <p14:creationId xmlns:p14="http://schemas.microsoft.com/office/powerpoint/2010/main" val="959873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2D14FE5-6F72-298C-214B-51CAE56773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55" t="4881" r="9353" b="3272"/>
          <a:stretch/>
        </p:blipFill>
        <p:spPr>
          <a:xfrm>
            <a:off x="137433" y="3429000"/>
            <a:ext cx="6234665" cy="282575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大模型更新原理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240716" y="1048364"/>
            <a:ext cx="49913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使用前向传播计算模型当前认为的词表分布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使用交叉熵计算当前分布和目标的距离作为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使用梯度下降更新模型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7339571" y="6069568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大模型词表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0639B0-B9B5-D86B-C5A4-E59E2BA0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396" y="3385168"/>
            <a:ext cx="5013738" cy="2664399"/>
          </a:xfrm>
          <a:prstGeom prst="rect">
            <a:avLst/>
          </a:prstGeom>
        </p:spPr>
      </p:pic>
      <p:pic>
        <p:nvPicPr>
          <p:cNvPr id="7" name="Picture 2" descr="动图">
            <a:extLst>
              <a:ext uri="{FF2B5EF4-FFF2-40B4-BE49-F238E27FC236}">
                <a16:creationId xmlns:a16="http://schemas.microsoft.com/office/drawing/2014/main" id="{349D18C1-7FBF-CAE2-23C4-782E98B21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86" y="195870"/>
            <a:ext cx="6514214" cy="2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占位符 2">
            <a:extLst>
              <a:ext uri="{FF2B5EF4-FFF2-40B4-BE49-F238E27FC236}">
                <a16:creationId xmlns:a16="http://schemas.microsoft.com/office/drawing/2014/main" id="{F1FEC2CA-3DBC-AC09-5BB1-0C1E0A9BF3F5}"/>
              </a:ext>
            </a:extLst>
          </p:cNvPr>
          <p:cNvSpPr txBox="1">
            <a:spLocks/>
          </p:cNvSpPr>
          <p:nvPr/>
        </p:nvSpPr>
        <p:spPr>
          <a:xfrm>
            <a:off x="6959961" y="2584277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大模型生成样例</a:t>
            </a: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29E1E929-0404-0940-1C52-1E4553B07F61}"/>
              </a:ext>
            </a:extLst>
          </p:cNvPr>
          <p:cNvSpPr txBox="1">
            <a:spLocks/>
          </p:cNvSpPr>
          <p:nvPr/>
        </p:nvSpPr>
        <p:spPr>
          <a:xfrm>
            <a:off x="1516621" y="6238845"/>
            <a:ext cx="3841388" cy="33855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Loss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函数的在不同置信度下的值</a:t>
            </a:r>
          </a:p>
        </p:txBody>
      </p:sp>
    </p:spTree>
    <p:extLst>
      <p:ext uri="{BB962C8B-B14F-4D97-AF65-F5344CB8AC3E}">
        <p14:creationId xmlns:p14="http://schemas.microsoft.com/office/powerpoint/2010/main" val="94129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预训练流程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617906" y="1461336"/>
            <a:ext cx="45975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对模型所有参数进行训练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预训练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使用大量数据构建对语言的基本认识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不同数据可以有不同的权重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数据的种类和质量决定模型表现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7917119" y="2845899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LLaMA2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预训练收敛情况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EDEF1B-E7E6-7956-A1C7-30EF0DF81D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45" y="116087"/>
            <a:ext cx="4089262" cy="26904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0DA5B9-A5CB-34C1-B1F6-708DF3CECD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452" y="3254545"/>
            <a:ext cx="7853202" cy="3388232"/>
          </a:xfrm>
          <a:prstGeom prst="rect">
            <a:avLst/>
          </a:prstGeom>
        </p:spPr>
      </p:pic>
      <p:sp>
        <p:nvSpPr>
          <p:cNvPr id="9" name="文本占位符 2">
            <a:extLst>
              <a:ext uri="{FF2B5EF4-FFF2-40B4-BE49-F238E27FC236}">
                <a16:creationId xmlns:a16="http://schemas.microsoft.com/office/drawing/2014/main" id="{CC802679-B4A9-B33B-AF30-92C81812E4CA}"/>
              </a:ext>
            </a:extLst>
          </p:cNvPr>
          <p:cNvSpPr txBox="1">
            <a:spLocks/>
          </p:cNvSpPr>
          <p:nvPr/>
        </p:nvSpPr>
        <p:spPr>
          <a:xfrm>
            <a:off x="3827857" y="6574412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不同预训练模型预训练数据分布</a:t>
            </a:r>
          </a:p>
        </p:txBody>
      </p:sp>
    </p:spTree>
    <p:extLst>
      <p:ext uri="{BB962C8B-B14F-4D97-AF65-F5344CB8AC3E}">
        <p14:creationId xmlns:p14="http://schemas.microsoft.com/office/powerpoint/2010/main" val="1494027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加速框架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以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DeepSpeed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407932" y="1630670"/>
            <a:ext cx="45975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大模型训练需要平衡多个条件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显卡利用率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显存消耗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数据交换带宽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DeepSpeed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框架提供了完整的加速方案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兼容几乎所有主流深度学习框架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模型切分功能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并行优化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参数降载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6959961" y="4702257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DeepSpeed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训练模块功能简介</a:t>
            </a:r>
          </a:p>
        </p:txBody>
      </p:sp>
      <p:pic>
        <p:nvPicPr>
          <p:cNvPr id="1030" name="Picture 6" descr="chart">
            <a:extLst>
              <a:ext uri="{FF2B5EF4-FFF2-40B4-BE49-F238E27FC236}">
                <a16:creationId xmlns:a16="http://schemas.microsoft.com/office/drawing/2014/main" id="{605A1F98-9F59-724A-E7B3-E22BA3623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96" y="1299422"/>
            <a:ext cx="6899804" cy="318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315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DeepSpeed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-Zero++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Zero-1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685639" y="1758285"/>
            <a:ext cx="45975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尽可能提高显卡利用率，降低通信消耗和显存消耗。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将模型完整参数切分到不同显卡中。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降低显存消耗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参照流水线技术进行并行化计算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提高显卡利用率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切分完整模型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不需要进行模型同步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降低模型参数同步消耗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6670492" y="5359271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代码补全示例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C66793-8595-5736-2F46-C37CCD7D4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301" y="0"/>
            <a:ext cx="5743787" cy="323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37E6D15-ABA5-BE08-BD74-D6800AAC5D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430"/>
          <a:stretch/>
        </p:blipFill>
        <p:spPr>
          <a:xfrm>
            <a:off x="6096000" y="3637282"/>
            <a:ext cx="6037897" cy="2629663"/>
          </a:xfrm>
          <a:prstGeom prst="rect">
            <a:avLst/>
          </a:prstGeom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1CDAB12E-C03F-C587-EDFA-CF67649F8539}"/>
              </a:ext>
            </a:extLst>
          </p:cNvPr>
          <p:cNvSpPr txBox="1">
            <a:spLocks/>
          </p:cNvSpPr>
          <p:nvPr/>
        </p:nvSpPr>
        <p:spPr>
          <a:xfrm>
            <a:off x="7194254" y="3191525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Zero++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实现动画演示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15EB06F5-667F-F66C-1DF3-B153E1404388}"/>
              </a:ext>
            </a:extLst>
          </p:cNvPr>
          <p:cNvSpPr txBox="1">
            <a:spLocks/>
          </p:cNvSpPr>
          <p:nvPr/>
        </p:nvSpPr>
        <p:spPr>
          <a:xfrm>
            <a:off x="7194254" y="6391606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Gpipe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先前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并行化管道实现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301E27-0838-1637-6F65-9E93A9647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88" y="5446796"/>
            <a:ext cx="6302535" cy="958638"/>
          </a:xfrm>
          <a:prstGeom prst="rect">
            <a:avLst/>
          </a:prstGeom>
        </p:spPr>
      </p:pic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6326DD6B-06BF-14EE-D8C8-A30ADF732CB8}"/>
              </a:ext>
            </a:extLst>
          </p:cNvPr>
          <p:cNvSpPr txBox="1">
            <a:spLocks/>
          </p:cNvSpPr>
          <p:nvPr/>
        </p:nvSpPr>
        <p:spPr>
          <a:xfrm>
            <a:off x="1549319" y="6391606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DeepSpeed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并行化管道实现</a:t>
            </a:r>
          </a:p>
        </p:txBody>
      </p:sp>
    </p:spTree>
    <p:extLst>
      <p:ext uri="{BB962C8B-B14F-4D97-AF65-F5344CB8AC3E}">
        <p14:creationId xmlns:p14="http://schemas.microsoft.com/office/powerpoint/2010/main" val="703915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D039C33-D35C-A030-6E1D-BE18832A1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773" y="86231"/>
            <a:ext cx="6461760" cy="299560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DeepSpeed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-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ZeRO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-Offload -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Zero-2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468894" y="892406"/>
            <a:ext cx="45975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当前情况下限制大模型训练的主要是显存的容量。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使用内存代替部分显存工作，使用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辅助计算量较低的步骤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在训练过程中优化器参数占用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的显存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优化器参数仅在更新模型时使用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将优化器降载到内存中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计算前向传播和反向传播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更新模型参数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6959961" y="3103716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优化器降载功能实现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45BFB2-68B3-9B46-A099-2F5759A73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88" y="4143962"/>
            <a:ext cx="6357972" cy="1605603"/>
          </a:xfrm>
          <a:prstGeom prst="rect">
            <a:avLst/>
          </a:prstGeom>
        </p:spPr>
      </p:pic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98A662D8-D436-8DEC-96B2-3D781B1DE7EB}"/>
              </a:ext>
            </a:extLst>
          </p:cNvPr>
          <p:cNvSpPr txBox="1">
            <a:spLocks/>
          </p:cNvSpPr>
          <p:nvPr/>
        </p:nvSpPr>
        <p:spPr>
          <a:xfrm>
            <a:off x="6904959" y="5818931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优化器降载时序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6ED6FD1-75FA-126A-FF32-4B109B74E3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98"/>
          <a:stretch/>
        </p:blipFill>
        <p:spPr>
          <a:xfrm>
            <a:off x="1042988" y="4143962"/>
            <a:ext cx="4075637" cy="2168785"/>
          </a:xfrm>
          <a:prstGeom prst="rect">
            <a:avLst/>
          </a:prstGeom>
        </p:spPr>
      </p:pic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51396FB6-9A1E-3A6A-4D34-65FD396FD13A}"/>
              </a:ext>
            </a:extLst>
          </p:cNvPr>
          <p:cNvSpPr txBox="1">
            <a:spLocks/>
          </p:cNvSpPr>
          <p:nvPr/>
        </p:nvSpPr>
        <p:spPr>
          <a:xfrm>
            <a:off x="1160112" y="6254234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最大能训练的模型参数大小</a:t>
            </a:r>
          </a:p>
        </p:txBody>
      </p:sp>
    </p:spTree>
    <p:extLst>
      <p:ext uri="{BB962C8B-B14F-4D97-AF65-F5344CB8AC3E}">
        <p14:creationId xmlns:p14="http://schemas.microsoft.com/office/powerpoint/2010/main" val="45133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加速算法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-Flash Attention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241207" y="1657763"/>
            <a:ext cx="45975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架构的核心是注意力机制，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的加速可以大幅提升模型计算效率（训练、推断）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重构计算步骤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计算公式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分块计算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构建分块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使用高速缓存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所有计算均在高速缓存中进行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提高计算效率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减少数据写回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(Q*K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6662422" y="6438900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Flash Attention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实现示例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676E0A-AD92-9C85-D7A4-79AD11390B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681" y="4253034"/>
            <a:ext cx="5436920" cy="2133131"/>
          </a:xfrm>
          <a:prstGeom prst="rect">
            <a:avLst/>
          </a:prstGeom>
        </p:spPr>
      </p:pic>
      <p:pic>
        <p:nvPicPr>
          <p:cNvPr id="7" name="HD_37825f58-d924-11ee-8b0d-3a88282bb209-v8_f2_t1_ZMDxPpJ3">
            <a:hlinkClick r:id="" action="ppaction://media"/>
            <a:extLst>
              <a:ext uri="{FF2B5EF4-FFF2-40B4-BE49-F238E27FC236}">
                <a16:creationId xmlns:a16="http://schemas.microsoft.com/office/drawing/2014/main" id="{E948CCBB-9B28-1443-498E-38D60AD77F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74234" y="131957"/>
            <a:ext cx="7217765" cy="405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84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1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指令微调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392811" y="2199630"/>
            <a:ext cx="45975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指令微调实现在不给出示例的情况下实现问题的解答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指令：给出需求，模型给出答案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微调：使用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较少的数据教会模型某类任务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使用少量数据撬动预训练中的知识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6670492" y="5359271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代码补全示例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07F535-D669-BA91-60DC-96430777F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787" y="4021657"/>
            <a:ext cx="6956213" cy="23849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41F5EF-ED53-4F97-1EF6-7BC61AC63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994" y="0"/>
            <a:ext cx="6323280" cy="3729811"/>
          </a:xfrm>
          <a:prstGeom prst="rect">
            <a:avLst/>
          </a:prstGeom>
        </p:spPr>
      </p:pic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E1FC3312-6743-45C9-DD46-B82B2383E99D}"/>
              </a:ext>
            </a:extLst>
          </p:cNvPr>
          <p:cNvSpPr txBox="1">
            <a:spLocks/>
          </p:cNvSpPr>
          <p:nvPr/>
        </p:nvSpPr>
        <p:spPr>
          <a:xfrm>
            <a:off x="6670492" y="3727708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使用指令微调数据微调大模型</a:t>
            </a: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191CF104-9768-2A35-8612-E035D82C4825}"/>
              </a:ext>
            </a:extLst>
          </p:cNvPr>
          <p:cNvSpPr txBox="1">
            <a:spLocks/>
          </p:cNvSpPr>
          <p:nvPr/>
        </p:nvSpPr>
        <p:spPr>
          <a:xfrm>
            <a:off x="6608236" y="6376332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不同任务的目标</a:t>
            </a:r>
          </a:p>
        </p:txBody>
      </p:sp>
    </p:spTree>
    <p:extLst>
      <p:ext uri="{BB962C8B-B14F-4D97-AF65-F5344CB8AC3E}">
        <p14:creationId xmlns:p14="http://schemas.microsoft.com/office/powerpoint/2010/main" val="64821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指令微调数据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475665" y="1224270"/>
            <a:ext cx="55661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指令微调数据包括两部分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输入：提出的问题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输出：给出的回答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数据质量：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数据质量会显著影响微调后模型的表现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即使是无效数据的过滤也可以带来显著提升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数据量对表现得影响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在范围一致的情况下，提升数据量不会带来显著的表现提升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重复的数据可能导致上下文能力的减弱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7690520" y="2852955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数据质量对表现影响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603F3B-9261-1DA8-F90A-21FF92572F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92"/>
          <a:stretch/>
        </p:blipFill>
        <p:spPr>
          <a:xfrm>
            <a:off x="7506094" y="280276"/>
            <a:ext cx="4210241" cy="25238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BFFBF8-20DF-F019-E98A-E0F9D0D24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552"/>
          <a:stretch/>
        </p:blipFill>
        <p:spPr>
          <a:xfrm>
            <a:off x="7198807" y="3202891"/>
            <a:ext cx="4517528" cy="2805023"/>
          </a:xfrm>
          <a:prstGeom prst="rect">
            <a:avLst/>
          </a:prstGeom>
        </p:spPr>
      </p:pic>
      <p:sp>
        <p:nvSpPr>
          <p:cNvPr id="8" name="文本占位符 2">
            <a:extLst>
              <a:ext uri="{FF2B5EF4-FFF2-40B4-BE49-F238E27FC236}">
                <a16:creationId xmlns:a16="http://schemas.microsoft.com/office/drawing/2014/main" id="{0A85FB67-D582-C36A-1060-FE3E128412E2}"/>
              </a:ext>
            </a:extLst>
          </p:cNvPr>
          <p:cNvSpPr txBox="1">
            <a:spLocks/>
          </p:cNvSpPr>
          <p:nvPr/>
        </p:nvSpPr>
        <p:spPr>
          <a:xfrm>
            <a:off x="7971614" y="6007914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数据数量对表现影响</a:t>
            </a:r>
          </a:p>
        </p:txBody>
      </p:sp>
    </p:spTree>
    <p:extLst>
      <p:ext uri="{BB962C8B-B14F-4D97-AF65-F5344CB8AC3E}">
        <p14:creationId xmlns:p14="http://schemas.microsoft.com/office/powerpoint/2010/main" val="2096095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8B4739-2120-A15C-682B-11E34FCB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0A7C46-F254-3409-C781-3B14D5B8B8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2184" y="328713"/>
            <a:ext cx="10834208" cy="400110"/>
          </a:xfrm>
        </p:spPr>
        <p:txBody>
          <a:bodyPr/>
          <a:lstStyle/>
          <a:p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Lang Chain 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A25A00-5BA5-662A-4EF2-C5973070D50C}"/>
              </a:ext>
            </a:extLst>
          </p:cNvPr>
          <p:cNvSpPr txBox="1"/>
          <p:nvPr/>
        </p:nvSpPr>
        <p:spPr>
          <a:xfrm>
            <a:off x="504308" y="1839733"/>
            <a:ext cx="53440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LangChain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是一个用于开发由语言模型驱动的应用程序的框架。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主要实现目标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将语言模型与其他数据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程序结合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允许语言模型与其环境交互</a:t>
            </a: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Lang Chain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主要价值支柱：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为使用语言模型所需的组件提供模块化抽象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提供一个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(Chain)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的高级抽象，使逻辑能够进行组合。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D34CA3-118D-373A-C251-B10CF906B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93" y="1666185"/>
            <a:ext cx="3792915" cy="193380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A52451A-CA4D-247A-2267-D9B40FFC7061}"/>
              </a:ext>
            </a:extLst>
          </p:cNvPr>
          <p:cNvSpPr txBox="1"/>
          <p:nvPr/>
        </p:nvSpPr>
        <p:spPr>
          <a:xfrm>
            <a:off x="7858457" y="3686748"/>
            <a:ext cx="23043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LangChain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6314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8B4739-2120-A15C-682B-11E34FCB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0A7C46-F254-3409-C781-3B14D5B8B8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2184" y="328713"/>
            <a:ext cx="10834208" cy="400110"/>
          </a:xfrm>
        </p:spPr>
        <p:txBody>
          <a:bodyPr/>
          <a:lstStyle/>
          <a:p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思维链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(Chain of thought) – 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让模型使用逻辑分析与思考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4FCDE6-ABDD-2A2F-1F91-E750B383F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755" y="1787641"/>
            <a:ext cx="7551654" cy="31293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E63EE13-54C0-DBCD-E60C-530D084416FE}"/>
              </a:ext>
            </a:extLst>
          </p:cNvPr>
          <p:cNvSpPr txBox="1"/>
          <p:nvPr/>
        </p:nvSpPr>
        <p:spPr>
          <a:xfrm>
            <a:off x="475916" y="1320731"/>
            <a:ext cx="4081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我们希望模型像人类一样思考并给出答案。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在提供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示例时，展示出背景知识和逻辑过程，让模型模仿。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相比于不给出思考过程，模型在进行各类任务都有较大的提升。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811847-26C3-5B2F-89C3-320789CD60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76" y="3955071"/>
            <a:ext cx="2859383" cy="19238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CB70436-8F7E-582F-F2E0-FCFDD4942C36}"/>
              </a:ext>
            </a:extLst>
          </p:cNvPr>
          <p:cNvSpPr txBox="1"/>
          <p:nvPr/>
        </p:nvSpPr>
        <p:spPr>
          <a:xfrm>
            <a:off x="7449869" y="5076107"/>
            <a:ext cx="230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Chain of thought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r>
              <a:rPr lang="en-US" altLang="zh-CN" sz="1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[7]</a:t>
            </a:r>
            <a:endParaRPr lang="zh-CN" altLang="en-US" sz="1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BE7B7D-23D0-7018-FFFB-BD1E8BE69414}"/>
              </a:ext>
            </a:extLst>
          </p:cNvPr>
          <p:cNvSpPr txBox="1"/>
          <p:nvPr/>
        </p:nvSpPr>
        <p:spPr>
          <a:xfrm>
            <a:off x="1371577" y="5897116"/>
            <a:ext cx="2290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平均</a:t>
            </a:r>
            <a:r>
              <a:rPr lang="en-US" altLang="zh-CN" sz="1400" b="1" dirty="0"/>
              <a:t>5-shot MMLU </a:t>
            </a:r>
            <a:r>
              <a:rPr lang="zh-CN" altLang="en-US" sz="1400" b="1" dirty="0"/>
              <a:t>分数</a:t>
            </a:r>
            <a:r>
              <a:rPr lang="en-US" altLang="zh-CN" sz="1400" b="1" dirty="0"/>
              <a:t>(%)</a:t>
            </a:r>
            <a:endParaRPr lang="zh-CN" altLang="en-US" sz="1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0DDA1B-1814-76D7-4EF8-9E11E22B17BF}"/>
              </a:ext>
            </a:extLst>
          </p:cNvPr>
          <p:cNvSpPr txBox="1"/>
          <p:nvPr/>
        </p:nvSpPr>
        <p:spPr>
          <a:xfrm>
            <a:off x="1327357" y="6451797"/>
            <a:ext cx="9798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Chung H W, Hou L,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Longpre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S, et al. Scaling instruction-finetuned language models[J].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arXiv:2210.11416, 2022.</a:t>
            </a:r>
          </a:p>
        </p:txBody>
      </p:sp>
    </p:spTree>
    <p:extLst>
      <p:ext uri="{BB962C8B-B14F-4D97-AF65-F5344CB8AC3E}">
        <p14:creationId xmlns:p14="http://schemas.microsoft.com/office/powerpoint/2010/main" val="2429327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Chain of X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371787" y="889843"/>
            <a:ext cx="459756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Sampling base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基于多次推断和总结得出答案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假设模型对正确答案有更高的确定性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Verification based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基于多次推断获得多种结果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基于验证确定有效答案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用于代码等可以有效验证的场景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基于每个推断生成多个结果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尝试不同结果是否能达到效果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点游戏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GoT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将不同思考节点构建成有向图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用于对思考顺序有需求的场景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6659980" y="4736125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不同序列推断方式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C16DD5-8EB3-6829-D82D-0357D2F7F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348" y="1714500"/>
            <a:ext cx="7222652" cy="293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80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低参数微调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Lora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523079" y="1233764"/>
            <a:ext cx="45975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低参数微调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预训练模型已经包含大量知识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改变参数会造成知识的遗忘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使用尽可能少的参数使模型获得特定能力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假设微调参数变化为低秩矩阵乘积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远远小于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，需要微调的参数显著降低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降低梯度存储和计算所需的算力和存储空间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6837226" y="4818419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Lora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技术示意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0321A8-A6CD-807E-31B7-1A9C27CF78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72"/>
          <a:stretch/>
        </p:blipFill>
        <p:spPr>
          <a:xfrm>
            <a:off x="6510512" y="819150"/>
            <a:ext cx="4494816" cy="396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4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B682337-512D-1275-F03A-622B7A39D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848" y="4395429"/>
            <a:ext cx="3388510" cy="201121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低参数微调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705959" y="1018497"/>
            <a:ext cx="45975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Adapter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在层之间加入额外层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会改变模型结构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P-Tuning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构建软提示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P-Tuning v1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不会改变模型结构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P-Tuning v2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会改变模型结构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(IA)</a:t>
            </a:r>
            <a:r>
              <a:rPr lang="en-US" altLang="zh-CN" sz="180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在各层中使用单矩阵进行乘积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更低参数量实现微调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不改变模型结构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6902772" y="5110480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部分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低参数微调方案示意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98F04D-BA0F-1896-7775-EEE4C34F0E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88"/>
          <a:stretch/>
        </p:blipFill>
        <p:spPr>
          <a:xfrm>
            <a:off x="6549589" y="1256108"/>
            <a:ext cx="4547754" cy="18331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D784C3C-AF02-5FB8-7C07-3266C85153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8"/>
          <a:stretch/>
        </p:blipFill>
        <p:spPr>
          <a:xfrm>
            <a:off x="6549589" y="3089210"/>
            <a:ext cx="4547754" cy="1833102"/>
          </a:xfrm>
          <a:prstGeom prst="rect">
            <a:avLst/>
          </a:prstGeom>
        </p:spPr>
      </p:pic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25633075-4118-B57B-3331-AC44D5674387}"/>
              </a:ext>
            </a:extLst>
          </p:cNvPr>
          <p:cNvSpPr txBox="1">
            <a:spLocks/>
          </p:cNvSpPr>
          <p:nvPr/>
        </p:nvSpPr>
        <p:spPr>
          <a:xfrm>
            <a:off x="1377132" y="6402437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(IA)</a:t>
            </a:r>
            <a:r>
              <a:rPr lang="en-US" altLang="zh-CN" sz="180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低参数微调方法示例</a:t>
            </a:r>
          </a:p>
        </p:txBody>
      </p:sp>
    </p:spTree>
    <p:extLst>
      <p:ext uri="{BB962C8B-B14F-4D97-AF65-F5344CB8AC3E}">
        <p14:creationId xmlns:p14="http://schemas.microsoft.com/office/powerpoint/2010/main" val="2755604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个性化大模型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739825" y="1109123"/>
            <a:ext cx="51123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不同人与专业领域有不同的需求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针对相同问题拥有不同的潜在含义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需要针对性的回答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Prompt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个性化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在系统提示中定义不同角色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回答时会以不同角色的视角来回答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知识个性化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使用向量数据库等方式让模型具有差异性的知识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根据差异性信息，大模型根据不同的问题会给出不同回答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B9D61D-9FF1-E2EB-8E96-2435225A0E2B}"/>
              </a:ext>
            </a:extLst>
          </p:cNvPr>
          <p:cNvSpPr txBox="1"/>
          <p:nvPr/>
        </p:nvSpPr>
        <p:spPr>
          <a:xfrm>
            <a:off x="6798573" y="1783069"/>
            <a:ext cx="45975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模型个性化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使用低参数方式构建子模型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通过动态切换子模型实现个性化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共同拥有相同大模型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切换子模型获得个性化效果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可以彻底转变模型对特定任务的认知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大幅提高指定任务的表现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例：大型软件公司不同服务组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3485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196464" y="1615714"/>
            <a:ext cx="775136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模板下载：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www.1ppt.com/moban/     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行业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模板：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www.1ppt.com/hangye/ </a:t>
            </a:r>
          </a:p>
          <a:p>
            <a:pPr defTabSz="914400"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节日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模板：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www.1ppt.com/jieri/           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素材下载：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www.1ppt.com/sucai/</a:t>
            </a:r>
          </a:p>
          <a:p>
            <a:pPr defTabSz="914400"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背景图片：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www.1ppt.com/beijing/      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图表下载：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www.1ppt.com/tubiao/      </a:t>
            </a:r>
          </a:p>
          <a:p>
            <a:pPr defTabSz="914400"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优秀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www.1ppt.com/xiazai/        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教程： 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www.1ppt.com/powerpoint/      </a:t>
            </a:r>
          </a:p>
          <a:p>
            <a:pPr defTabSz="914400"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Word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教程： 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www.1ppt.com/word/              Excel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教程：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www.1ppt.com/excel/  </a:t>
            </a:r>
          </a:p>
          <a:p>
            <a:pPr defTabSz="914400"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资料下载：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www.1ppt.com/ziliao/                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课件下载：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www.1ppt.com/kejian/ </a:t>
            </a:r>
          </a:p>
          <a:p>
            <a:pPr defTabSz="914400"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范文下载：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www.1ppt.com/fanwen/             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试卷下载：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www.1ppt.com/shiti/  </a:t>
            </a:r>
          </a:p>
          <a:p>
            <a:pPr defTabSz="914400"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教案下载：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www.1ppt.com/jiaoan/        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论坛：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www.1ppt.cn</a:t>
            </a:r>
          </a:p>
          <a:p>
            <a:pPr defTabSz="914400"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 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rgbClr val="6A0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43551" y="3139353"/>
            <a:ext cx="322529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Calibri" panose="020F0502020204030204" charset="0"/>
              </a:rPr>
              <a:t>CONTENTS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017682" y="861556"/>
            <a:ext cx="7715671" cy="828000"/>
            <a:chOff x="4311289" y="1447290"/>
            <a:chExt cx="7715671" cy="828000"/>
          </a:xfrm>
        </p:grpSpPr>
        <p:sp>
          <p:nvSpPr>
            <p:cNvPr id="19" name="文本框 18"/>
            <p:cNvSpPr txBox="1"/>
            <p:nvPr/>
          </p:nvSpPr>
          <p:spPr>
            <a:xfrm>
              <a:off x="5262073" y="1507347"/>
              <a:ext cx="6764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 err="1">
                  <a:solidFill>
                    <a:srgbClr val="87007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LingWai TC Medium" panose="03050602040302020204" pitchFamily="66" charset="-120"/>
                </a:rPr>
                <a:t>LangChain</a:t>
              </a:r>
              <a:endParaRPr lang="en-US" altLang="zh-CN" sz="3600" dirty="0">
                <a:solidFill>
                  <a:srgbClr val="87007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ingWai TC Medium" panose="03050602040302020204" pitchFamily="66" charset="-120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311289" y="1447290"/>
              <a:ext cx="828000" cy="828000"/>
              <a:chOff x="4311289" y="1447290"/>
              <a:chExt cx="828000" cy="828000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4311289" y="1507347"/>
                <a:ext cx="828000" cy="645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rgbClr val="870078"/>
                    </a:solidFill>
                    <a:latin typeface="+mj-ea"/>
                    <a:ea typeface="+mj-ea"/>
                    <a:cs typeface="Calibri" panose="020F0502020204030204" pitchFamily="34" charset="0"/>
                  </a:rPr>
                  <a:t>01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311289" y="1447290"/>
                <a:ext cx="828000" cy="828000"/>
              </a:xfrm>
              <a:prstGeom prst="rect">
                <a:avLst/>
              </a:prstGeom>
              <a:noFill/>
              <a:ln>
                <a:solidFill>
                  <a:srgbClr val="6A00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4017682" y="2074468"/>
            <a:ext cx="8136218" cy="828000"/>
            <a:chOff x="4311289" y="1447290"/>
            <a:chExt cx="8136218" cy="828000"/>
          </a:xfrm>
        </p:grpSpPr>
        <p:sp>
          <p:nvSpPr>
            <p:cNvPr id="11" name="文本框 10"/>
            <p:cNvSpPr txBox="1"/>
            <p:nvPr/>
          </p:nvSpPr>
          <p:spPr>
            <a:xfrm>
              <a:off x="5262073" y="1512025"/>
              <a:ext cx="71854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87007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LingWai TC Medium" panose="03050602040302020204" pitchFamily="66" charset="-120"/>
                </a:rPr>
                <a:t>大模型训练技术</a:t>
              </a:r>
              <a:endParaRPr lang="en-US" altLang="zh-CN" sz="3600" dirty="0">
                <a:solidFill>
                  <a:srgbClr val="87007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ingWai TC Medium" panose="03050602040302020204" pitchFamily="66" charset="-12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311289" y="1447290"/>
              <a:ext cx="828000" cy="828000"/>
              <a:chOff x="4311289" y="1447290"/>
              <a:chExt cx="828000" cy="828000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4311289" y="1507347"/>
                <a:ext cx="828000" cy="645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rgbClr val="870078"/>
                    </a:solidFill>
                    <a:latin typeface="+mj-ea"/>
                    <a:ea typeface="+mj-ea"/>
                  </a:rPr>
                  <a:t>02</a:t>
                </a: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4311289" y="1447290"/>
                <a:ext cx="828000" cy="828000"/>
              </a:xfrm>
              <a:prstGeom prst="rect">
                <a:avLst/>
              </a:prstGeom>
              <a:noFill/>
              <a:ln>
                <a:solidFill>
                  <a:srgbClr val="6A00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4E5BB82-76A5-1700-E368-D2E4C3442F79}"/>
              </a:ext>
            </a:extLst>
          </p:cNvPr>
          <p:cNvGrpSpPr/>
          <p:nvPr/>
        </p:nvGrpSpPr>
        <p:grpSpPr>
          <a:xfrm>
            <a:off x="4017682" y="3350944"/>
            <a:ext cx="8136218" cy="828000"/>
            <a:chOff x="4311289" y="1447290"/>
            <a:chExt cx="8136218" cy="82800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0D6C90E-073C-AE2C-E3E9-85FA796BEC0E}"/>
                </a:ext>
              </a:extLst>
            </p:cNvPr>
            <p:cNvSpPr txBox="1"/>
            <p:nvPr/>
          </p:nvSpPr>
          <p:spPr>
            <a:xfrm>
              <a:off x="5262073" y="1512025"/>
              <a:ext cx="71854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87007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LingWai TC Medium" panose="03050602040302020204" pitchFamily="66" charset="-120"/>
                </a:rPr>
                <a:t>大模型推断技术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4F0707F-7F9A-57B6-7840-19670614B450}"/>
                </a:ext>
              </a:extLst>
            </p:cNvPr>
            <p:cNvGrpSpPr/>
            <p:nvPr/>
          </p:nvGrpSpPr>
          <p:grpSpPr>
            <a:xfrm>
              <a:off x="4311289" y="1447290"/>
              <a:ext cx="828000" cy="828000"/>
              <a:chOff x="4311289" y="1447290"/>
              <a:chExt cx="828000" cy="828000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5278618-F43F-4A87-7A93-B20E890A4866}"/>
                  </a:ext>
                </a:extLst>
              </p:cNvPr>
              <p:cNvSpPr txBox="1"/>
              <p:nvPr/>
            </p:nvSpPr>
            <p:spPr>
              <a:xfrm>
                <a:off x="4311289" y="1507347"/>
                <a:ext cx="828000" cy="645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rgbClr val="870078"/>
                    </a:solidFill>
                    <a:latin typeface="+mj-ea"/>
                    <a:ea typeface="+mj-ea"/>
                  </a:rPr>
                  <a:t>03</a:t>
                </a: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2C29B30-8C30-A7E5-B0E0-8465A85014B9}"/>
                  </a:ext>
                </a:extLst>
              </p:cNvPr>
              <p:cNvSpPr/>
              <p:nvPr/>
            </p:nvSpPr>
            <p:spPr>
              <a:xfrm>
                <a:off x="4311289" y="1447290"/>
                <a:ext cx="828000" cy="828000"/>
              </a:xfrm>
              <a:prstGeom prst="rect">
                <a:avLst/>
              </a:prstGeom>
              <a:noFill/>
              <a:ln>
                <a:solidFill>
                  <a:srgbClr val="6A00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679D69D-3C63-5EEF-06F0-8C00CB9EB90A}"/>
              </a:ext>
            </a:extLst>
          </p:cNvPr>
          <p:cNvGrpSpPr/>
          <p:nvPr/>
        </p:nvGrpSpPr>
        <p:grpSpPr>
          <a:xfrm>
            <a:off x="4017682" y="4627420"/>
            <a:ext cx="8136218" cy="828000"/>
            <a:chOff x="4311289" y="1447290"/>
            <a:chExt cx="8136218" cy="82800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45EA48B-FAEB-EC86-FFC2-6ACE5710F284}"/>
                </a:ext>
              </a:extLst>
            </p:cNvPr>
            <p:cNvSpPr txBox="1"/>
            <p:nvPr/>
          </p:nvSpPr>
          <p:spPr>
            <a:xfrm>
              <a:off x="5262073" y="1512025"/>
              <a:ext cx="71854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87007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LingWai TC Medium" panose="03050602040302020204" pitchFamily="66" charset="-120"/>
                </a:rPr>
                <a:t>大模型对齐技术</a:t>
              </a: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BF83D70-49E7-84B3-C92D-6292DB348FD1}"/>
                </a:ext>
              </a:extLst>
            </p:cNvPr>
            <p:cNvGrpSpPr/>
            <p:nvPr/>
          </p:nvGrpSpPr>
          <p:grpSpPr>
            <a:xfrm>
              <a:off x="4311289" y="1447290"/>
              <a:ext cx="828000" cy="828000"/>
              <a:chOff x="4311289" y="1447290"/>
              <a:chExt cx="828000" cy="828000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92A6CF6-6CBF-4010-D8FA-EEF9EC65A9E5}"/>
                  </a:ext>
                </a:extLst>
              </p:cNvPr>
              <p:cNvSpPr txBox="1"/>
              <p:nvPr/>
            </p:nvSpPr>
            <p:spPr>
              <a:xfrm>
                <a:off x="4311289" y="1507347"/>
                <a:ext cx="828000" cy="645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rgbClr val="870078"/>
                    </a:solidFill>
                    <a:latin typeface="+mj-ea"/>
                    <a:ea typeface="+mj-ea"/>
                  </a:rPr>
                  <a:t>04</a:t>
                </a: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4AB6683-E880-2652-946F-B3DE6BDACCCA}"/>
                  </a:ext>
                </a:extLst>
              </p:cNvPr>
              <p:cNvSpPr/>
              <p:nvPr/>
            </p:nvSpPr>
            <p:spPr>
              <a:xfrm>
                <a:off x="4311289" y="1447290"/>
                <a:ext cx="828000" cy="828000"/>
              </a:xfrm>
              <a:prstGeom prst="rect">
                <a:avLst/>
              </a:prstGeom>
              <a:noFill/>
              <a:ln>
                <a:solidFill>
                  <a:srgbClr val="6A00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0301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大模型服务化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941827" y="1688429"/>
            <a:ext cx="45975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大模型使用硬件成本高昂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将大模型服务化，使用网络调用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通常大型模型部署包括三个节点类型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衡量服务的表现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总吞吐量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平均返回时延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电力成本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6735027" y="4478838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大模型服务架构示例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8B5D3D-6D91-3288-97E2-54284809E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321" y="1950350"/>
            <a:ext cx="6671733" cy="244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274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>
            <a:extLst>
              <a:ext uri="{FF2B5EF4-FFF2-40B4-BE49-F238E27FC236}">
                <a16:creationId xmlns:a16="http://schemas.microsoft.com/office/drawing/2014/main" id="{98271164-F4DB-9783-74F4-44CA7812C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61" y="3529323"/>
            <a:ext cx="5012899" cy="250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量化技术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降低显存需求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(LLM.int8())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543400" y="1231043"/>
            <a:ext cx="51123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使用量化技术降低显存需求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标准量化流程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求出最大最小值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按比例进行缩放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离群数据会显著影响量化结果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LLM.int8()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将离群数据保留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fp16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将正常数据按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显著降低大模型的退化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6687425" y="3058899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标准量化流程</a:t>
            </a:r>
          </a:p>
        </p:txBody>
      </p:sp>
      <p:pic>
        <p:nvPicPr>
          <p:cNvPr id="2056" name="Picture 8" descr="quantization">
            <a:extLst>
              <a:ext uri="{FF2B5EF4-FFF2-40B4-BE49-F238E27FC236}">
                <a16:creationId xmlns:a16="http://schemas.microsoft.com/office/drawing/2014/main" id="{213CC560-9693-7784-73BA-6C90C9CB5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65" y="4897120"/>
            <a:ext cx="3891630" cy="133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735E30D-CC76-DFD1-29DF-08F1D8091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61" y="463446"/>
            <a:ext cx="5012902" cy="250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占位符 2">
            <a:extLst>
              <a:ext uri="{FF2B5EF4-FFF2-40B4-BE49-F238E27FC236}">
                <a16:creationId xmlns:a16="http://schemas.microsoft.com/office/drawing/2014/main" id="{3F7D8AEA-FB98-EDC1-7D54-F0F11534A5C5}"/>
              </a:ext>
            </a:extLst>
          </p:cNvPr>
          <p:cNvSpPr txBox="1">
            <a:spLocks/>
          </p:cNvSpPr>
          <p:nvPr/>
        </p:nvSpPr>
        <p:spPr>
          <a:xfrm>
            <a:off x="6761931" y="6136865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LLM.int8()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混合精度量化</a:t>
            </a: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7F741D96-10DF-C2E8-0A52-67339504C54B}"/>
              </a:ext>
            </a:extLst>
          </p:cNvPr>
          <p:cNvSpPr txBox="1">
            <a:spLocks/>
          </p:cNvSpPr>
          <p:nvPr/>
        </p:nvSpPr>
        <p:spPr>
          <a:xfrm>
            <a:off x="854433" y="6118911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参数量化示意</a:t>
            </a:r>
          </a:p>
        </p:txBody>
      </p:sp>
    </p:spTree>
    <p:extLst>
      <p:ext uri="{BB962C8B-B14F-4D97-AF65-F5344CB8AC3E}">
        <p14:creationId xmlns:p14="http://schemas.microsoft.com/office/powerpoint/2010/main" val="3717599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量化技术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低精度损失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(AWQ)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577266" y="1144370"/>
            <a:ext cx="45975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模型权重不是同等重要，仅保留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的显著权重精度即可保持精度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使用数据集判断不同权重的重要性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权重重要性低的被量化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权重重要性高的保留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7047518" y="5566751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AWQ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量化示意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E5877D-CCC2-6072-4FB3-EC43A59B1C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61"/>
          <a:stretch/>
        </p:blipFill>
        <p:spPr>
          <a:xfrm>
            <a:off x="5946986" y="1032398"/>
            <a:ext cx="6042454" cy="22423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591413-2E22-694B-7DD1-F6E0711778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2"/>
          <a:stretch/>
        </p:blipFill>
        <p:spPr>
          <a:xfrm>
            <a:off x="7252581" y="3316999"/>
            <a:ext cx="3431263" cy="21328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2683C08-6389-9B15-22D4-F830D09A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7" y="3452694"/>
            <a:ext cx="6096000" cy="2602975"/>
          </a:xfrm>
          <a:prstGeom prst="rect">
            <a:avLst/>
          </a:prstGeom>
        </p:spPr>
      </p:pic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87334E81-A923-D2EF-5487-EC2885D47FB2}"/>
              </a:ext>
            </a:extLst>
          </p:cNvPr>
          <p:cNvSpPr txBox="1">
            <a:spLocks/>
          </p:cNvSpPr>
          <p:nvPr/>
        </p:nvSpPr>
        <p:spPr>
          <a:xfrm>
            <a:off x="1699971" y="6069568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AWQ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量化表现</a:t>
            </a:r>
          </a:p>
        </p:txBody>
      </p:sp>
    </p:spTree>
    <p:extLst>
      <p:ext uri="{BB962C8B-B14F-4D97-AF65-F5344CB8AC3E}">
        <p14:creationId xmlns:p14="http://schemas.microsoft.com/office/powerpoint/2010/main" val="2084834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FBFCC56-8D25-4301-0795-CE0BF9C81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831" y="0"/>
            <a:ext cx="3559627" cy="620437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量化加速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800787" y="2219100"/>
            <a:ext cx="51936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Nvidia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计算卡在深度学习主要使用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Tensor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拥有更多算力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Nvidia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TensorRT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对量化加速提供了软件支持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一些设备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整数比浮点数拥有更快的计算速度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7291831" y="6350775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Nvidia A100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DataSheet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1096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D353E4-E9E8-C03F-8AC3-5365DF94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BC430A-D189-3E30-F71A-7DAC142AF9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2184" y="328713"/>
            <a:ext cx="10834208" cy="400110"/>
          </a:xfrm>
        </p:spPr>
        <p:txBody>
          <a:bodyPr/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LangChain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做了什么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464295-A518-27B3-5463-DB4A1524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796" y="1665766"/>
            <a:ext cx="7627087" cy="29288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996EB04-F580-0572-34C2-88D7B751DEDA}"/>
              </a:ext>
            </a:extLst>
          </p:cNvPr>
          <p:cNvSpPr txBox="1"/>
          <p:nvPr/>
        </p:nvSpPr>
        <p:spPr>
          <a:xfrm>
            <a:off x="7280417" y="4594567"/>
            <a:ext cx="2883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LangChain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流程示例</a:t>
            </a:r>
            <a:endParaRPr lang="zh-CN" altLang="en-US" sz="1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B80CD6-DF47-20FA-FCCB-F06DF52D6854}"/>
              </a:ext>
            </a:extLst>
          </p:cNvPr>
          <p:cNvSpPr txBox="1"/>
          <p:nvPr/>
        </p:nvSpPr>
        <p:spPr>
          <a:xfrm>
            <a:off x="576184" y="1009762"/>
            <a:ext cx="41588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大语言模型功能函数化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将大模型作为模糊逻辑计算器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构建函数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变量：作为灵活的输入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提示：作为功能的定义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模型调用标准化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将所有模型调用封装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开发者无需在意模型具体实现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模型输出结构化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将原本的自然语言输出转化为可解析、可分离的数据结构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方便与其他软件对接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方便构建复杂的逻辑</a:t>
            </a:r>
          </a:p>
        </p:txBody>
      </p:sp>
    </p:spTree>
    <p:extLst>
      <p:ext uri="{BB962C8B-B14F-4D97-AF65-F5344CB8AC3E}">
        <p14:creationId xmlns:p14="http://schemas.microsoft.com/office/powerpoint/2010/main" val="247150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F550F53F-E371-4A65-57E1-B71732877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973" y="3638549"/>
            <a:ext cx="4659208" cy="262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稀疏化模型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682466" y="1102350"/>
            <a:ext cx="45975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相比于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可以选择性跳过计算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不是所有的参数都是重要的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将不重要的参数剪枝，不再计算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可以显著提升模型的推断表现，提升比例取决于剪枝比例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7320883" y="6285544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GPU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计算示意示例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21F303-AAF4-B29D-3205-1EECD8721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974" y="251207"/>
            <a:ext cx="4659207" cy="262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FDA375-3093-8378-4AA3-0849FD5E5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81" y="4593067"/>
            <a:ext cx="5346289" cy="1466969"/>
          </a:xfrm>
          <a:prstGeom prst="rect">
            <a:avLst/>
          </a:prstGeom>
        </p:spPr>
      </p:pic>
      <p:sp>
        <p:nvSpPr>
          <p:cNvPr id="8" name="文本占位符 2">
            <a:extLst>
              <a:ext uri="{FF2B5EF4-FFF2-40B4-BE49-F238E27FC236}">
                <a16:creationId xmlns:a16="http://schemas.microsoft.com/office/drawing/2014/main" id="{85F187A0-8C39-8030-B053-63ED2753CD7C}"/>
              </a:ext>
            </a:extLst>
          </p:cNvPr>
          <p:cNvSpPr txBox="1">
            <a:spLocks/>
          </p:cNvSpPr>
          <p:nvPr/>
        </p:nvSpPr>
        <p:spPr>
          <a:xfrm>
            <a:off x="7229443" y="2898202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CPU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计算示意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59B229FE-C480-F613-FF6A-A70B33EC2FDA}"/>
              </a:ext>
            </a:extLst>
          </p:cNvPr>
          <p:cNvSpPr txBox="1">
            <a:spLocks/>
          </p:cNvSpPr>
          <p:nvPr/>
        </p:nvSpPr>
        <p:spPr>
          <a:xfrm>
            <a:off x="1720931" y="6100878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剪枝示意</a:t>
            </a:r>
          </a:p>
        </p:txBody>
      </p:sp>
    </p:spTree>
    <p:extLst>
      <p:ext uri="{BB962C8B-B14F-4D97-AF65-F5344CB8AC3E}">
        <p14:creationId xmlns:p14="http://schemas.microsoft.com/office/powerpoint/2010/main" val="296859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KV-cache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441800" y="1115897"/>
            <a:ext cx="42542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架构为单向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，不与之前的部分产生关联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在推理时该部分内容不需要重新计算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乘积存储起来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通过空间换时间的方法提升推理速度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越长，消耗存储空间越大，加速效果越明显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6704358" y="4418205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KV-cache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示意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BD8896-CE48-E90A-3C1E-D2E108475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036" y="62169"/>
            <a:ext cx="74168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121404-993A-344A-B4D5-ABB52C7DD7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83" y="4274966"/>
            <a:ext cx="6849956" cy="1784940"/>
          </a:xfrm>
          <a:prstGeom prst="rect">
            <a:avLst/>
          </a:prstGeom>
        </p:spPr>
      </p:pic>
      <p:sp>
        <p:nvSpPr>
          <p:cNvPr id="8" name="文本占位符 2">
            <a:extLst>
              <a:ext uri="{FF2B5EF4-FFF2-40B4-BE49-F238E27FC236}">
                <a16:creationId xmlns:a16="http://schemas.microsoft.com/office/drawing/2014/main" id="{1741068D-6DD8-22C9-4096-DFF078315F3F}"/>
              </a:ext>
            </a:extLst>
          </p:cNvPr>
          <p:cNvSpPr txBox="1">
            <a:spLocks/>
          </p:cNvSpPr>
          <p:nvPr/>
        </p:nvSpPr>
        <p:spPr>
          <a:xfrm>
            <a:off x="1275531" y="6171987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Decoder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架构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attention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计算公式</a:t>
            </a:r>
          </a:p>
        </p:txBody>
      </p:sp>
    </p:spTree>
    <p:extLst>
      <p:ext uri="{BB962C8B-B14F-4D97-AF65-F5344CB8AC3E}">
        <p14:creationId xmlns:p14="http://schemas.microsoft.com/office/powerpoint/2010/main" val="67276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Dynamic Batching &amp; Continuous Batching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435026" y="1189122"/>
            <a:ext cx="45975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请求不是同时到达的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并行推断可以大幅提升推断速度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Dynamic Batching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将请求自动打包，提升并行表现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Continuous Batching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可以试试更新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batch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提高速度，降低延迟。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7091223" y="5013891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Vllm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Continuous Batching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D2A854-CDFC-016F-A2D2-2E234C421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05" y="3538523"/>
            <a:ext cx="5129635" cy="3007174"/>
          </a:xfrm>
          <a:prstGeom prst="rect">
            <a:avLst/>
          </a:prstGeom>
        </p:spPr>
      </p:pic>
      <p:pic>
        <p:nvPicPr>
          <p:cNvPr id="4098" name="Picture 2" descr="cb 02 diagram-static-batching">
            <a:extLst>
              <a:ext uri="{FF2B5EF4-FFF2-40B4-BE49-F238E27FC236}">
                <a16:creationId xmlns:a16="http://schemas.microsoft.com/office/drawing/2014/main" id="{5CAE5DB9-9B81-C61C-A640-BFCA5DB74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840" y="1589527"/>
            <a:ext cx="6360160" cy="148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ACDDE8-FED3-8932-2642-0177D2B37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837" y="3319477"/>
            <a:ext cx="6360161" cy="144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62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196464" y="1615714"/>
            <a:ext cx="775136" cy="2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模板下载：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www.1ppt.com/moban/     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行业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模板：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www.1ppt.com/hangye/ </a:t>
            </a:r>
          </a:p>
          <a:p>
            <a:pPr defTabSz="914400"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节日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模板：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www.1ppt.com/jieri/           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素材下载：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www.1ppt.com/sucai/</a:t>
            </a:r>
          </a:p>
          <a:p>
            <a:pPr defTabSz="914400"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背景图片：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www.1ppt.com/beijing/      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图表下载：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www.1ppt.com/tubiao/      </a:t>
            </a:r>
          </a:p>
          <a:p>
            <a:pPr defTabSz="914400"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优秀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www.1ppt.com/xiazai/        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教程： 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www.1ppt.com/powerpoint/      </a:t>
            </a:r>
          </a:p>
          <a:p>
            <a:pPr defTabSz="914400"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Word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教程： 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www.1ppt.com/word/              Excel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教程：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www.1ppt.com/excel/  </a:t>
            </a:r>
          </a:p>
          <a:p>
            <a:pPr defTabSz="914400"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资料下载：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www.1ppt.com/ziliao/                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课件下载：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www.1ppt.com/kejian/ </a:t>
            </a:r>
          </a:p>
          <a:p>
            <a:pPr defTabSz="914400"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范文下载：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www.1ppt.com/fanwen/             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试卷下载：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www.1ppt.com/shiti/  </a:t>
            </a:r>
          </a:p>
          <a:p>
            <a:pPr defTabSz="914400"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教案下载：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www.1ppt.com/jiaoan/        PPT</a:t>
            </a:r>
            <a:r>
              <a:rPr lang="zh-CN" altLang="en-US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论坛：</a:t>
            </a: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www.1ppt.cn</a:t>
            </a:r>
          </a:p>
          <a:p>
            <a:pPr defTabSz="914400"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latin typeface="+mj-ea"/>
                <a:ea typeface="+mj-ea"/>
                <a:cs typeface="+mj-ea"/>
              </a:rPr>
              <a:t> 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rgbClr val="6A0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43551" y="3139353"/>
            <a:ext cx="322529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+mj-ea"/>
                <a:ea typeface="+mj-ea"/>
                <a:cs typeface="Calibri" panose="020F0502020204030204" charset="0"/>
              </a:rPr>
              <a:t>CONTENTS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017682" y="861556"/>
            <a:ext cx="7715671" cy="828000"/>
            <a:chOff x="4311289" y="1447290"/>
            <a:chExt cx="7715671" cy="828000"/>
          </a:xfrm>
        </p:grpSpPr>
        <p:sp>
          <p:nvSpPr>
            <p:cNvPr id="19" name="文本框 18"/>
            <p:cNvSpPr txBox="1"/>
            <p:nvPr/>
          </p:nvSpPr>
          <p:spPr>
            <a:xfrm>
              <a:off x="5262073" y="1507347"/>
              <a:ext cx="6764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 err="1">
                  <a:solidFill>
                    <a:srgbClr val="87007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LingWai TC Medium" panose="03050602040302020204" pitchFamily="66" charset="-120"/>
                </a:rPr>
                <a:t>LangChain</a:t>
              </a:r>
              <a:endParaRPr lang="en-US" altLang="zh-CN" sz="3600" dirty="0">
                <a:solidFill>
                  <a:srgbClr val="87007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ingWai TC Medium" panose="03050602040302020204" pitchFamily="66" charset="-120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311289" y="1447290"/>
              <a:ext cx="828000" cy="828000"/>
              <a:chOff x="4311289" y="1447290"/>
              <a:chExt cx="828000" cy="828000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4311289" y="1507347"/>
                <a:ext cx="828000" cy="645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rgbClr val="870078"/>
                    </a:solidFill>
                    <a:latin typeface="+mj-ea"/>
                    <a:ea typeface="+mj-ea"/>
                    <a:cs typeface="Calibri" panose="020F0502020204030204" pitchFamily="34" charset="0"/>
                  </a:rPr>
                  <a:t>01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311289" y="1447290"/>
                <a:ext cx="828000" cy="828000"/>
              </a:xfrm>
              <a:prstGeom prst="rect">
                <a:avLst/>
              </a:prstGeom>
              <a:noFill/>
              <a:ln>
                <a:solidFill>
                  <a:srgbClr val="6A00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4017682" y="2074468"/>
            <a:ext cx="8136218" cy="828000"/>
            <a:chOff x="4311289" y="1447290"/>
            <a:chExt cx="8136218" cy="828000"/>
          </a:xfrm>
        </p:grpSpPr>
        <p:sp>
          <p:nvSpPr>
            <p:cNvPr id="11" name="文本框 10"/>
            <p:cNvSpPr txBox="1"/>
            <p:nvPr/>
          </p:nvSpPr>
          <p:spPr>
            <a:xfrm>
              <a:off x="5262073" y="1512025"/>
              <a:ext cx="71854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87007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LingWai TC Medium" panose="03050602040302020204" pitchFamily="66" charset="-120"/>
                </a:rPr>
                <a:t>大模型训练技术</a:t>
              </a:r>
              <a:endParaRPr lang="en-US" altLang="zh-CN" sz="3600" dirty="0">
                <a:solidFill>
                  <a:srgbClr val="87007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ingWai TC Medium" panose="03050602040302020204" pitchFamily="66" charset="-12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311289" y="1447290"/>
              <a:ext cx="828000" cy="828000"/>
              <a:chOff x="4311289" y="1447290"/>
              <a:chExt cx="828000" cy="828000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4311289" y="1507347"/>
                <a:ext cx="828000" cy="645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rgbClr val="870078"/>
                    </a:solidFill>
                    <a:latin typeface="+mj-ea"/>
                    <a:ea typeface="+mj-ea"/>
                  </a:rPr>
                  <a:t>02</a:t>
                </a: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4311289" y="1447290"/>
                <a:ext cx="828000" cy="828000"/>
              </a:xfrm>
              <a:prstGeom prst="rect">
                <a:avLst/>
              </a:prstGeom>
              <a:noFill/>
              <a:ln>
                <a:solidFill>
                  <a:srgbClr val="6A00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4E5BB82-76A5-1700-E368-D2E4C3442F79}"/>
              </a:ext>
            </a:extLst>
          </p:cNvPr>
          <p:cNvGrpSpPr/>
          <p:nvPr/>
        </p:nvGrpSpPr>
        <p:grpSpPr>
          <a:xfrm>
            <a:off x="4017682" y="3350944"/>
            <a:ext cx="8136218" cy="828000"/>
            <a:chOff x="4311289" y="1447290"/>
            <a:chExt cx="8136218" cy="82800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0D6C90E-073C-AE2C-E3E9-85FA796BEC0E}"/>
                </a:ext>
              </a:extLst>
            </p:cNvPr>
            <p:cNvSpPr txBox="1"/>
            <p:nvPr/>
          </p:nvSpPr>
          <p:spPr>
            <a:xfrm>
              <a:off x="5262073" y="1512025"/>
              <a:ext cx="71854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87007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LingWai TC Medium" panose="03050602040302020204" pitchFamily="66" charset="-120"/>
                </a:rPr>
                <a:t>大模型推断技术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4F0707F-7F9A-57B6-7840-19670614B450}"/>
                </a:ext>
              </a:extLst>
            </p:cNvPr>
            <p:cNvGrpSpPr/>
            <p:nvPr/>
          </p:nvGrpSpPr>
          <p:grpSpPr>
            <a:xfrm>
              <a:off x="4311289" y="1447290"/>
              <a:ext cx="828000" cy="828000"/>
              <a:chOff x="4311289" y="1447290"/>
              <a:chExt cx="828000" cy="828000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5278618-F43F-4A87-7A93-B20E890A4866}"/>
                  </a:ext>
                </a:extLst>
              </p:cNvPr>
              <p:cNvSpPr txBox="1"/>
              <p:nvPr/>
            </p:nvSpPr>
            <p:spPr>
              <a:xfrm>
                <a:off x="4311289" y="1507347"/>
                <a:ext cx="828000" cy="645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rgbClr val="870078"/>
                    </a:solidFill>
                    <a:latin typeface="+mj-ea"/>
                    <a:ea typeface="+mj-ea"/>
                  </a:rPr>
                  <a:t>03</a:t>
                </a: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2C29B30-8C30-A7E5-B0E0-8465A85014B9}"/>
                  </a:ext>
                </a:extLst>
              </p:cNvPr>
              <p:cNvSpPr/>
              <p:nvPr/>
            </p:nvSpPr>
            <p:spPr>
              <a:xfrm>
                <a:off x="4311289" y="1447290"/>
                <a:ext cx="828000" cy="828000"/>
              </a:xfrm>
              <a:prstGeom prst="rect">
                <a:avLst/>
              </a:prstGeom>
              <a:noFill/>
              <a:ln>
                <a:solidFill>
                  <a:srgbClr val="6A00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679D69D-3C63-5EEF-06F0-8C00CB9EB90A}"/>
              </a:ext>
            </a:extLst>
          </p:cNvPr>
          <p:cNvGrpSpPr/>
          <p:nvPr/>
        </p:nvGrpSpPr>
        <p:grpSpPr>
          <a:xfrm>
            <a:off x="4017682" y="4627420"/>
            <a:ext cx="8136218" cy="828000"/>
            <a:chOff x="4311289" y="1447290"/>
            <a:chExt cx="8136218" cy="82800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45EA48B-FAEB-EC86-FFC2-6ACE5710F284}"/>
                </a:ext>
              </a:extLst>
            </p:cNvPr>
            <p:cNvSpPr txBox="1"/>
            <p:nvPr/>
          </p:nvSpPr>
          <p:spPr>
            <a:xfrm>
              <a:off x="5262073" y="1512025"/>
              <a:ext cx="71854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87007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LingWai TC Medium" panose="03050602040302020204" pitchFamily="66" charset="-120"/>
                </a:rPr>
                <a:t>大模型对齐技术</a:t>
              </a: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BF83D70-49E7-84B3-C92D-6292DB348FD1}"/>
                </a:ext>
              </a:extLst>
            </p:cNvPr>
            <p:cNvGrpSpPr/>
            <p:nvPr/>
          </p:nvGrpSpPr>
          <p:grpSpPr>
            <a:xfrm>
              <a:off x="4311289" y="1447290"/>
              <a:ext cx="828000" cy="828000"/>
              <a:chOff x="4311289" y="1447290"/>
              <a:chExt cx="828000" cy="828000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92A6CF6-6CBF-4010-D8FA-EEF9EC65A9E5}"/>
                  </a:ext>
                </a:extLst>
              </p:cNvPr>
              <p:cNvSpPr txBox="1"/>
              <p:nvPr/>
            </p:nvSpPr>
            <p:spPr>
              <a:xfrm>
                <a:off x="4311289" y="1507347"/>
                <a:ext cx="828000" cy="645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rgbClr val="870078"/>
                    </a:solidFill>
                    <a:latin typeface="+mj-ea"/>
                    <a:ea typeface="+mj-ea"/>
                  </a:rPr>
                  <a:t>04</a:t>
                </a: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4AB6683-E880-2652-946F-B3DE6BDACCCA}"/>
                  </a:ext>
                </a:extLst>
              </p:cNvPr>
              <p:cNvSpPr/>
              <p:nvPr/>
            </p:nvSpPr>
            <p:spPr>
              <a:xfrm>
                <a:off x="4311289" y="1447290"/>
                <a:ext cx="828000" cy="828000"/>
              </a:xfrm>
              <a:prstGeom prst="rect">
                <a:avLst/>
              </a:prstGeom>
              <a:noFill/>
              <a:ln>
                <a:solidFill>
                  <a:srgbClr val="6A00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554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人类偏好对齐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766919" y="1324300"/>
            <a:ext cx="45975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即使是正确的答案也有微小的表现差异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希望给出更好的答案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质量评判标准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Helpful(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有效性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是否能给出能够解决问题的答案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套话正确但不能解决问题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Honest(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真实性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是否会给出错误的内容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错误可能会误导使用者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特别是专业领域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Harmless(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危害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是否会给出危害性结论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歧视、非法内容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913E83-0C40-946C-B672-CE85C5E0449D}"/>
              </a:ext>
            </a:extLst>
          </p:cNvPr>
          <p:cNvSpPr txBox="1"/>
          <p:nvPr/>
        </p:nvSpPr>
        <p:spPr>
          <a:xfrm>
            <a:off x="6203788" y="1507180"/>
            <a:ext cx="45975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在服务进行过程中收集对比数据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通常偏好数据包括三部分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一个指令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一个较好的回答数据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一个或多个较差的回答数据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构建收集机制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给出反馈机制，让用户打分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构造出较好表现得数据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8609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偏好对齐优化原理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622774" y="2136338"/>
            <a:ext cx="45975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将大模型生成任务看作序列决策任务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通过改变序列决策的特定决策，影响最终的结果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对齐任务让模型在决策任务上倾向于生成高质量决策，而非低质量决策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6921681" y="5369681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序列决策模型</a:t>
            </a:r>
          </a:p>
        </p:txBody>
      </p:sp>
      <p:pic>
        <p:nvPicPr>
          <p:cNvPr id="4" name="Picture 2" descr="动图">
            <a:extLst>
              <a:ext uri="{FF2B5EF4-FFF2-40B4-BE49-F238E27FC236}">
                <a16:creationId xmlns:a16="http://schemas.microsoft.com/office/drawing/2014/main" id="{B65618D4-AAD9-90DF-22E4-C9946DD3D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63" y="668473"/>
            <a:ext cx="606742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A65AA9-D0B9-96AA-FCD9-C381AAD66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308" y="3358035"/>
            <a:ext cx="5148105" cy="1815491"/>
          </a:xfrm>
          <a:prstGeom prst="rect">
            <a:avLst/>
          </a:prstGeom>
        </p:spPr>
      </p:pic>
      <p:sp>
        <p:nvSpPr>
          <p:cNvPr id="8" name="文本占位符 2">
            <a:extLst>
              <a:ext uri="{FF2B5EF4-FFF2-40B4-BE49-F238E27FC236}">
                <a16:creationId xmlns:a16="http://schemas.microsoft.com/office/drawing/2014/main" id="{066576D1-E565-707F-FBFA-D604F54306E6}"/>
              </a:ext>
            </a:extLst>
          </p:cNvPr>
          <p:cNvSpPr txBox="1">
            <a:spLocks/>
          </p:cNvSpPr>
          <p:nvPr/>
        </p:nvSpPr>
        <p:spPr>
          <a:xfrm>
            <a:off x="6971666" y="2792548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Decoder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模型生成原理</a:t>
            </a:r>
          </a:p>
        </p:txBody>
      </p:sp>
    </p:spTree>
    <p:extLst>
      <p:ext uri="{BB962C8B-B14F-4D97-AF65-F5344CB8AC3E}">
        <p14:creationId xmlns:p14="http://schemas.microsoft.com/office/powerpoint/2010/main" val="66378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强化学习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482438" y="1083588"/>
            <a:ext cx="459756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强化学习通过与现实环境交互，获得对现实环境的理解。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在线强化学习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通过与现实环境进行交互获得数据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现实环境需要实时反馈结果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通常效率不高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离线强化学习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将其他智能体探索数据作为训练数据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通过模仿正确探索数据获得能力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通常效率较高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容易学到数据的偏向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逆强化学习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强化学习的奖励函数通常难以指定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使用模型构建奖励函数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6670492" y="5359271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在线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离线强化学习示例</a:t>
            </a:r>
          </a:p>
        </p:txBody>
      </p:sp>
      <p:pic>
        <p:nvPicPr>
          <p:cNvPr id="3074" name="Picture 2" descr="Unit bonus 3 thumbnail">
            <a:extLst>
              <a:ext uri="{FF2B5EF4-FFF2-40B4-BE49-F238E27FC236}">
                <a16:creationId xmlns:a16="http://schemas.microsoft.com/office/drawing/2014/main" id="{25A0276F-3B44-9324-7132-06A921239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4" y="52705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10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9D2CAA6-4E8A-C6BE-711D-536D8865D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387" y="819150"/>
            <a:ext cx="6053853" cy="515766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Reinforcement Learning from Human Feedback (RLHF)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705959" y="1573619"/>
            <a:ext cx="45975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使用历史数据构建评价模型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使用大模型的泛化能力习得偏好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作为后续优化的打分模型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判断给定答案的打分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使用指令数据集进行输入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给出不同模型的打分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使优化后的模型得分更高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优化限制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散度：限制参数变化程度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知识遗忘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6741619" y="5976813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RLHF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技术示意</a:t>
            </a:r>
          </a:p>
        </p:txBody>
      </p:sp>
    </p:spTree>
    <p:extLst>
      <p:ext uri="{BB962C8B-B14F-4D97-AF65-F5344CB8AC3E}">
        <p14:creationId xmlns:p14="http://schemas.microsoft.com/office/powerpoint/2010/main" val="116725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Direct Preference Optimization (DPO)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651298" y="1870560"/>
            <a:ext cx="55666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RLHF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个模型，算力需求巨大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将模型需求降低为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Lora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等技术可以降低为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使用正负数据进行训练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可以高效实现训练任务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必须使用成对数据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丧失了仅使用提示数据集进行优化的能力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7316892" y="5462373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DPO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优化目标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47997A-6103-0521-A205-89529F7B6A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04"/>
          <a:stretch/>
        </p:blipFill>
        <p:spPr>
          <a:xfrm>
            <a:off x="7178492" y="975087"/>
            <a:ext cx="3996267" cy="13427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9BE759-B054-D245-26A5-675DAC9048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6"/>
          <a:stretch/>
        </p:blipFill>
        <p:spPr>
          <a:xfrm>
            <a:off x="7849052" y="2313402"/>
            <a:ext cx="2777068" cy="1411639"/>
          </a:xfrm>
          <a:prstGeom prst="rect">
            <a:avLst/>
          </a:prstGeom>
        </p:spPr>
      </p:pic>
      <p:sp>
        <p:nvSpPr>
          <p:cNvPr id="9" name="文本占位符 2">
            <a:extLst>
              <a:ext uri="{FF2B5EF4-FFF2-40B4-BE49-F238E27FC236}">
                <a16:creationId xmlns:a16="http://schemas.microsoft.com/office/drawing/2014/main" id="{842E4E71-BD56-7B95-AA0D-DB8E10869CA2}"/>
              </a:ext>
            </a:extLst>
          </p:cNvPr>
          <p:cNvSpPr txBox="1">
            <a:spLocks/>
          </p:cNvSpPr>
          <p:nvPr/>
        </p:nvSpPr>
        <p:spPr>
          <a:xfrm>
            <a:off x="7333371" y="3797786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DPO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实现示意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ED42923-C476-3527-F903-4174E3BDEE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38" y="4661679"/>
            <a:ext cx="6458862" cy="66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79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Kahneman-Tversky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Optimisation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(KTO)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839895" y="2039180"/>
            <a:ext cx="45975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成对的数据获取难度大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优化目标可以拆分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最大化高质量答案生成概率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最小化低质量答案生成概率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差分问题通过大模型的泛化能力弥合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仅需要带质量标签即可满足条件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大幅降低对齐的时间成本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7277492" y="2852162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KTO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示意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E32410-30ED-B008-2718-B651E969D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372" y="230161"/>
            <a:ext cx="5987628" cy="24917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9EE597-B7FE-AF07-3CFA-3452642E19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372" y="3351732"/>
            <a:ext cx="5723467" cy="4542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826C94A-976E-5AFB-096D-737F4E6CC6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652" y="3805975"/>
            <a:ext cx="5066453" cy="2393035"/>
          </a:xfrm>
          <a:prstGeom prst="rect">
            <a:avLst/>
          </a:prstGeom>
        </p:spPr>
      </p:pic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ECC388B8-9729-ABD6-C3B6-6B92207D1820}"/>
              </a:ext>
            </a:extLst>
          </p:cNvPr>
          <p:cNvSpPr txBox="1">
            <a:spLocks/>
          </p:cNvSpPr>
          <p:nvPr/>
        </p:nvSpPr>
        <p:spPr>
          <a:xfrm>
            <a:off x="6898184" y="6213305"/>
            <a:ext cx="38413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KTO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优化目标</a:t>
            </a:r>
          </a:p>
        </p:txBody>
      </p:sp>
    </p:spTree>
    <p:extLst>
      <p:ext uri="{BB962C8B-B14F-4D97-AF65-F5344CB8AC3E}">
        <p14:creationId xmlns:p14="http://schemas.microsoft.com/office/powerpoint/2010/main" val="3839095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D353E4-E9E8-C03F-8AC3-5365DF94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BC430A-D189-3E30-F71A-7DAC142AF9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2184" y="328713"/>
            <a:ext cx="10834208" cy="400110"/>
          </a:xfrm>
        </p:spPr>
        <p:txBody>
          <a:bodyPr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记忆机制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96EB04-F580-0572-34C2-88D7B751DEDA}"/>
              </a:ext>
            </a:extLst>
          </p:cNvPr>
          <p:cNvSpPr txBox="1"/>
          <p:nvPr/>
        </p:nvSpPr>
        <p:spPr>
          <a:xfrm>
            <a:off x="7303049" y="5019869"/>
            <a:ext cx="2883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记忆机制</a:t>
            </a:r>
            <a:endParaRPr lang="zh-CN" altLang="en-US" sz="1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B80CD6-DF47-20FA-FCCB-F06DF52D6854}"/>
              </a:ext>
            </a:extLst>
          </p:cNvPr>
          <p:cNvSpPr txBox="1"/>
          <p:nvPr/>
        </p:nvSpPr>
        <p:spPr>
          <a:xfrm>
            <a:off x="576184" y="1009762"/>
            <a:ext cx="47324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大语言模型是无状态的，请求之间彼此独立。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使用大模型时希望模型记住一些相关信息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将相关信息作为背景信息加入到提示中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让模型结合背景信息回答问题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LangChain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提供的类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ConversationBufferMemory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记录对话的历史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ConversationKGMemory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使用知识图谱表示知识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ConversationSummaryMemory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将多条对话进行总结为记忆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VectorStoreRetrieverMemory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基于向量相似度计算的记忆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一般用于数量巨大的知识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历史信息库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CF65805-6C12-76CB-622D-BC5017C82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4" t="4053" r="2384" b="3800"/>
          <a:stretch/>
        </p:blipFill>
        <p:spPr>
          <a:xfrm>
            <a:off x="5308674" y="1377793"/>
            <a:ext cx="6455998" cy="352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2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B4C9C0-7013-F2D0-752A-E3D42BDB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91C03-5370-3647-6D78-C43F1CC5F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2988" y="419100"/>
            <a:ext cx="10833100" cy="4000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检索生成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93CE2-5673-9E33-51A9-E570681B2316}"/>
              </a:ext>
            </a:extLst>
          </p:cNvPr>
          <p:cNvSpPr txBox="1"/>
          <p:nvPr/>
        </p:nvSpPr>
        <p:spPr>
          <a:xfrm>
            <a:off x="615366" y="1944638"/>
            <a:ext cx="45975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接收到用户请求后从向量数据库中寻找相关知识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大模型根据召回的知识回答用户问题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常用于隐私场景或专有领域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可以通过限制数据库查询范围限制回答权限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可以一定程度上回答专业领域内容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4D792E3-1D0C-7EF6-D840-91510169E26C}"/>
              </a:ext>
            </a:extLst>
          </p:cNvPr>
          <p:cNvSpPr txBox="1">
            <a:spLocks/>
          </p:cNvSpPr>
          <p:nvPr/>
        </p:nvSpPr>
        <p:spPr>
          <a:xfrm>
            <a:off x="7029918" y="4645572"/>
            <a:ext cx="3841388" cy="3077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基于向量数据库的检索生成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88400A-BCD6-0A7F-4803-9AFDF1CB6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226" y="1175099"/>
            <a:ext cx="6482773" cy="342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5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D353E4-E9E8-C03F-8AC3-5365DF94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BC430A-D189-3E30-F71A-7DAC142AF9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2184" y="328713"/>
            <a:ext cx="10834208" cy="400110"/>
          </a:xfrm>
        </p:spPr>
        <p:txBody>
          <a:bodyPr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构建全面的回答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96EB04-F580-0572-34C2-88D7B751DEDA}"/>
              </a:ext>
            </a:extLst>
          </p:cNvPr>
          <p:cNvSpPr txBox="1"/>
          <p:nvPr/>
        </p:nvSpPr>
        <p:spPr>
          <a:xfrm>
            <a:off x="6745131" y="5067130"/>
            <a:ext cx="2883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LangChain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流程示例</a:t>
            </a:r>
            <a:endParaRPr lang="zh-CN" altLang="en-US" sz="1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B80CD6-DF47-20FA-FCCB-F06DF52D6854}"/>
              </a:ext>
            </a:extLst>
          </p:cNvPr>
          <p:cNvSpPr txBox="1"/>
          <p:nvPr/>
        </p:nvSpPr>
        <p:spPr>
          <a:xfrm>
            <a:off x="576184" y="2299427"/>
            <a:ext cx="36059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单一的记忆信息往往较为片面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需要综合多条记忆信息进行回答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具体实现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同时抽取多条相关记忆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逐条对回答进行迭代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D254F6-CB44-7F18-EADB-291117473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140" y="1593828"/>
            <a:ext cx="800986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8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D353E4-E9E8-C03F-8AC3-5365DF94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BC430A-D189-3E30-F71A-7DAC142AF9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2184" y="328713"/>
            <a:ext cx="10834208" cy="400110"/>
          </a:xfrm>
        </p:spPr>
        <p:txBody>
          <a:bodyPr/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96EB04-F580-0572-34C2-88D7B751DEDA}"/>
              </a:ext>
            </a:extLst>
          </p:cNvPr>
          <p:cNvSpPr txBox="1"/>
          <p:nvPr/>
        </p:nvSpPr>
        <p:spPr>
          <a:xfrm>
            <a:off x="7019514" y="4926439"/>
            <a:ext cx="2883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LangChain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流程示例</a:t>
            </a:r>
            <a:endParaRPr lang="zh-CN" altLang="en-US" sz="1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B80CD6-DF47-20FA-FCCB-F06DF52D6854}"/>
              </a:ext>
            </a:extLst>
          </p:cNvPr>
          <p:cNvSpPr txBox="1"/>
          <p:nvPr/>
        </p:nvSpPr>
        <p:spPr>
          <a:xfrm>
            <a:off x="519477" y="1520125"/>
            <a:ext cx="354924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现实情况中用户的意图多种多样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多样的需求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多样的表述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多样的实现路径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大模型可以作为模型与标准程序的中介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使用大模型调用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LangChain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提供的类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langchain.agents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B6E972-A98C-59D5-4D5F-5844D95DE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40" y="1218384"/>
            <a:ext cx="8009860" cy="352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4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D353E4-E9E8-C03F-8AC3-5365DF94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BC430A-D189-3E30-F71A-7DAC142AF9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2184" y="328713"/>
            <a:ext cx="10834208" cy="400110"/>
          </a:xfrm>
        </p:spPr>
        <p:txBody>
          <a:bodyPr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Chains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B80CD6-DF47-20FA-FCCB-F06DF52D6854}"/>
              </a:ext>
            </a:extLst>
          </p:cNvPr>
          <p:cNvSpPr txBox="1"/>
          <p:nvPr/>
        </p:nvSpPr>
        <p:spPr>
          <a:xfrm>
            <a:off x="576184" y="1009762"/>
            <a:ext cx="474718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LangChain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可以互相链接，成为一条流水线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LangChain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具体类很多，但可以抽象为几类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标准链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一进一出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一般用于信息的转化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例如：转化表述方法，翻译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分支链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一进多出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用于做决策，实现灵活处理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总结链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多进一出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用于综合各种结果全面的生成结果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记忆链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用于结合背景知识进行回答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一般用于给定知识库的问答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调用链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用于与其他程序进行结合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例如：调用计算器，调用天气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9A3B35-1F4B-B31E-7AB3-E768E0C5B7AC}"/>
              </a:ext>
            </a:extLst>
          </p:cNvPr>
          <p:cNvSpPr txBox="1"/>
          <p:nvPr/>
        </p:nvSpPr>
        <p:spPr>
          <a:xfrm>
            <a:off x="8179974" y="65986"/>
            <a:ext cx="75845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Chain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1195E8D-20A5-41DF-96EA-1D3453DAFA0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535470" y="250652"/>
            <a:ext cx="1644504" cy="0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B1F2584-6B50-A6C8-E551-85D32F9D2638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8938429" y="250652"/>
            <a:ext cx="1444697" cy="0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09B2312-AE6F-C12C-954A-2E59FB016378}"/>
              </a:ext>
            </a:extLst>
          </p:cNvPr>
          <p:cNvSpPr txBox="1"/>
          <p:nvPr/>
        </p:nvSpPr>
        <p:spPr>
          <a:xfrm>
            <a:off x="7117262" y="616845"/>
            <a:ext cx="2883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标准链</a:t>
            </a:r>
            <a:endParaRPr lang="zh-CN" altLang="en-US" sz="1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72EEF1-CCF0-3D8D-C329-2C556F0A73EC}"/>
              </a:ext>
            </a:extLst>
          </p:cNvPr>
          <p:cNvSpPr txBox="1"/>
          <p:nvPr/>
        </p:nvSpPr>
        <p:spPr>
          <a:xfrm>
            <a:off x="8100670" y="1106148"/>
            <a:ext cx="878959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Router</a:t>
            </a:r>
          </a:p>
          <a:p>
            <a:pPr algn="ctr"/>
            <a:r>
              <a:rPr lang="en-US" altLang="zh-CN" dirty="0"/>
              <a:t>Chain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751DEA8-9E70-637E-3B42-730002496F2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590847" y="1429314"/>
            <a:ext cx="1509823" cy="0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A4ECFB1-7D3F-73DC-7DC2-103D2B6A161B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8979629" y="924622"/>
            <a:ext cx="1403497" cy="504692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294B313-A464-DAE5-5946-E4422FC906A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979629" y="1429314"/>
            <a:ext cx="1390651" cy="504692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46D107CE-9DE0-07DB-F5C2-8CD4FC48071F}"/>
              </a:ext>
            </a:extLst>
          </p:cNvPr>
          <p:cNvSpPr txBox="1"/>
          <p:nvPr/>
        </p:nvSpPr>
        <p:spPr>
          <a:xfrm>
            <a:off x="7098210" y="1934005"/>
            <a:ext cx="2883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分支链</a:t>
            </a:r>
            <a:endParaRPr lang="zh-CN" altLang="en-US" sz="1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01F1EC4-4FF0-E9CF-F78C-31202C0D5299}"/>
              </a:ext>
            </a:extLst>
          </p:cNvPr>
          <p:cNvSpPr txBox="1"/>
          <p:nvPr/>
        </p:nvSpPr>
        <p:spPr>
          <a:xfrm>
            <a:off x="8059475" y="3347002"/>
            <a:ext cx="1026486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Memory</a:t>
            </a:r>
          </a:p>
          <a:p>
            <a:pPr algn="ctr"/>
            <a:r>
              <a:rPr lang="en-US" altLang="zh-CN" dirty="0"/>
              <a:t>Chain</a:t>
            </a:r>
            <a:endParaRPr lang="zh-CN" altLang="en-US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B5B46C0-890D-9649-6DDB-059A92BBF23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6697178" y="3670168"/>
            <a:ext cx="1362297" cy="0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5EB38AB-E60C-665C-C609-F90DAAF4A27E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9085961" y="3670168"/>
            <a:ext cx="1403495" cy="0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25BE1067-FAC1-7A6D-3FF9-53D2C381FC65}"/>
              </a:ext>
            </a:extLst>
          </p:cNvPr>
          <p:cNvCxnSpPr>
            <a:cxnSpLocks/>
            <a:stCxn id="36" idx="0"/>
            <a:endCxn id="27" idx="2"/>
          </p:cNvCxnSpPr>
          <p:nvPr/>
        </p:nvCxnSpPr>
        <p:spPr>
          <a:xfrm flipV="1">
            <a:off x="8572716" y="3993333"/>
            <a:ext cx="2" cy="432897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351322D2-A54E-6034-19AB-D3B4A7783CB6}"/>
              </a:ext>
            </a:extLst>
          </p:cNvPr>
          <p:cNvSpPr txBox="1"/>
          <p:nvPr/>
        </p:nvSpPr>
        <p:spPr>
          <a:xfrm>
            <a:off x="8059473" y="4426230"/>
            <a:ext cx="102648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Memory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E43FAD2-573F-9860-6184-B5CF40F23EDC}"/>
              </a:ext>
            </a:extLst>
          </p:cNvPr>
          <p:cNvSpPr txBox="1"/>
          <p:nvPr/>
        </p:nvSpPr>
        <p:spPr>
          <a:xfrm>
            <a:off x="7125894" y="4799044"/>
            <a:ext cx="2883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记忆链</a:t>
            </a:r>
            <a:endParaRPr lang="zh-CN" altLang="en-US" sz="1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E1045E9-9B85-3CC2-E416-F4398422B563}"/>
              </a:ext>
            </a:extLst>
          </p:cNvPr>
          <p:cNvSpPr txBox="1"/>
          <p:nvPr/>
        </p:nvSpPr>
        <p:spPr>
          <a:xfrm>
            <a:off x="8045963" y="5124165"/>
            <a:ext cx="1026486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API</a:t>
            </a:r>
          </a:p>
          <a:p>
            <a:pPr algn="ctr"/>
            <a:r>
              <a:rPr lang="en-US" altLang="zh-CN" dirty="0"/>
              <a:t>Chain</a:t>
            </a:r>
            <a:endParaRPr lang="zh-CN" altLang="en-US" dirty="0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F596F1A5-CDF6-7B60-973E-4E4C5589ADF2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6683664" y="5447331"/>
            <a:ext cx="1362299" cy="12965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B2441E2D-AE50-6159-0AE1-0A492CAFF8B1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9072449" y="5447331"/>
            <a:ext cx="1403493" cy="40689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0F9F461-38BA-B1F0-7F8E-602DD6D7EBF2}"/>
              </a:ext>
            </a:extLst>
          </p:cNvPr>
          <p:cNvCxnSpPr>
            <a:cxnSpLocks/>
          </p:cNvCxnSpPr>
          <p:nvPr/>
        </p:nvCxnSpPr>
        <p:spPr>
          <a:xfrm flipV="1">
            <a:off x="8419977" y="5779605"/>
            <a:ext cx="2" cy="432897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A197D8E5-BAD4-9366-F350-A6A76725C796}"/>
              </a:ext>
            </a:extLst>
          </p:cNvPr>
          <p:cNvSpPr txBox="1"/>
          <p:nvPr/>
        </p:nvSpPr>
        <p:spPr>
          <a:xfrm>
            <a:off x="8045961" y="6203393"/>
            <a:ext cx="102648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APIs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7AA4D75-C3C2-D222-E162-6950AFC7F643}"/>
              </a:ext>
            </a:extLst>
          </p:cNvPr>
          <p:cNvSpPr txBox="1"/>
          <p:nvPr/>
        </p:nvSpPr>
        <p:spPr>
          <a:xfrm>
            <a:off x="7117261" y="6589206"/>
            <a:ext cx="2883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调用链</a:t>
            </a:r>
            <a:endParaRPr lang="zh-CN" altLang="en-US" sz="1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26722175-FE88-ACE1-3D16-7834DE39B264}"/>
              </a:ext>
            </a:extLst>
          </p:cNvPr>
          <p:cNvCxnSpPr>
            <a:cxnSpLocks/>
          </p:cNvCxnSpPr>
          <p:nvPr/>
        </p:nvCxnSpPr>
        <p:spPr>
          <a:xfrm>
            <a:off x="8732868" y="5779605"/>
            <a:ext cx="0" cy="423788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0A0BA243-E5F7-C349-0538-5A4EEF5158F7}"/>
              </a:ext>
            </a:extLst>
          </p:cNvPr>
          <p:cNvSpPr txBox="1"/>
          <p:nvPr/>
        </p:nvSpPr>
        <p:spPr>
          <a:xfrm>
            <a:off x="8013562" y="2292314"/>
            <a:ext cx="1108539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Summary</a:t>
            </a:r>
          </a:p>
          <a:p>
            <a:pPr algn="ctr"/>
            <a:r>
              <a:rPr lang="en-US" altLang="zh-CN" dirty="0"/>
              <a:t>Chain</a:t>
            </a:r>
            <a:endParaRPr lang="zh-CN" altLang="en-US" dirty="0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467379EC-703B-AED7-0676-736278179B12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6612822" y="2615480"/>
            <a:ext cx="1400740" cy="404391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B9C87110-A687-7711-C80E-2D4D1C3B010D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612822" y="2110788"/>
            <a:ext cx="1400740" cy="504692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E9D506CF-EE34-9D11-7FEF-A03B4CE0A5F5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9122101" y="2615480"/>
            <a:ext cx="1212115" cy="35059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5532F058-A551-3757-682D-445EA5BD5DBF}"/>
              </a:ext>
            </a:extLst>
          </p:cNvPr>
          <p:cNvSpPr txBox="1"/>
          <p:nvPr/>
        </p:nvSpPr>
        <p:spPr>
          <a:xfrm>
            <a:off x="7148694" y="2980148"/>
            <a:ext cx="2883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总结链</a:t>
            </a:r>
            <a:endParaRPr lang="zh-CN" altLang="en-US" sz="1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331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18649</TotalTime>
  <Words>4044</Words>
  <Application>Microsoft Office PowerPoint</Application>
  <PresentationFormat>宽屏</PresentationFormat>
  <Paragraphs>753</Paragraphs>
  <Slides>49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9" baseType="lpstr">
      <vt:lpstr>等线</vt:lpstr>
      <vt:lpstr>隶书</vt:lpstr>
      <vt:lpstr>Microsoft YaHei</vt:lpstr>
      <vt:lpstr>Microsoft YaHei</vt:lpstr>
      <vt:lpstr>Arial</vt:lpstr>
      <vt:lpstr>Calibri</vt:lpstr>
      <vt:lpstr>Calibri Light</vt:lpstr>
      <vt:lpstr>Cambria Math</vt:lpstr>
      <vt:lpstr>Times New Roman</vt:lpstr>
      <vt:lpstr>Office 主题</vt:lpstr>
      <vt:lpstr>大模型辅助软件开发</vt:lpstr>
      <vt:lpstr>PowerPoint 演示文稿</vt:lpstr>
      <vt:lpstr>PowerPoint 演示文稿</vt:lpstr>
      <vt:lpstr>PowerPoint 演示文稿</vt:lpstr>
      <vt:lpstr>PowerPoint 演示文稿</vt:lpstr>
      <vt:lpstr>检索生成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预训练数据构造</vt:lpstr>
      <vt:lpstr>缩放定理</vt:lpstr>
      <vt:lpstr>PowerPoint 演示文稿</vt:lpstr>
      <vt:lpstr>PowerPoint 演示文稿</vt:lpstr>
      <vt:lpstr>PowerPoint 演示文稿</vt:lpstr>
      <vt:lpstr>PowerPoint 演示文稿</vt:lpstr>
      <vt:lpstr>注意力机制</vt:lpstr>
      <vt:lpstr>梯度下降</vt:lpstr>
      <vt:lpstr>大模型更新原理</vt:lpstr>
      <vt:lpstr>预训练流程</vt:lpstr>
      <vt:lpstr>加速框架-以DeepSpeed为例</vt:lpstr>
      <vt:lpstr>DeepSpeed -Zero++  （Zero-1）</vt:lpstr>
      <vt:lpstr>DeepSpeed -ZeRO-Offload - （Zero-2）</vt:lpstr>
      <vt:lpstr>加速算法-Flash Attention</vt:lpstr>
      <vt:lpstr>指令微调</vt:lpstr>
      <vt:lpstr>指令微调数据</vt:lpstr>
      <vt:lpstr>PowerPoint 演示文稿</vt:lpstr>
      <vt:lpstr>Chain of X</vt:lpstr>
      <vt:lpstr>低参数微调 – 以Lora为例</vt:lpstr>
      <vt:lpstr>低参数微调</vt:lpstr>
      <vt:lpstr>个性化大模型</vt:lpstr>
      <vt:lpstr>PowerPoint 演示文稿</vt:lpstr>
      <vt:lpstr>大模型服务化</vt:lpstr>
      <vt:lpstr>量化技术 – 降低显存需求 (LLM.int8())</vt:lpstr>
      <vt:lpstr>量化技术 – 低精度损失(AWQ)</vt:lpstr>
      <vt:lpstr>量化加速</vt:lpstr>
      <vt:lpstr>稀疏化模型</vt:lpstr>
      <vt:lpstr>KV-cache</vt:lpstr>
      <vt:lpstr>Dynamic Batching &amp; Continuous Batching</vt:lpstr>
      <vt:lpstr>PowerPoint 演示文稿</vt:lpstr>
      <vt:lpstr>人类偏好对齐</vt:lpstr>
      <vt:lpstr>偏好对齐优化原理</vt:lpstr>
      <vt:lpstr>强化学习</vt:lpstr>
      <vt:lpstr>Reinforcement Learning from Human Feedback (RLHF)</vt:lpstr>
      <vt:lpstr>Direct Preference Optimization (DPO)</vt:lpstr>
      <vt:lpstr>Kahneman-Tversky Optimisation (KTO)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第一PPT模板网-WWW.1PPT.COM</dc:creator>
  <dc:description>第一PPT模板网-WWW.1PPT.COM</dc:description>
  <cp:lastModifiedBy>永达 于</cp:lastModifiedBy>
  <cp:revision>1785</cp:revision>
  <dcterms:created xsi:type="dcterms:W3CDTF">2015-10-24T01:57:00Z</dcterms:created>
  <dcterms:modified xsi:type="dcterms:W3CDTF">2024-11-06T10:47:28Z</dcterms:modified>
  <cp:category>第一PPT模板网-WWW.1PPT.COM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2052-10.1.0.7311</vt:lpwstr>
  </property>
</Properties>
</file>